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6" r:id="rId2"/>
    <p:sldId id="258" r:id="rId3"/>
    <p:sldId id="266" r:id="rId4"/>
    <p:sldId id="269" r:id="rId5"/>
    <p:sldId id="271" r:id="rId6"/>
    <p:sldId id="270" r:id="rId7"/>
    <p:sldId id="261" r:id="rId8"/>
    <p:sldId id="257" r:id="rId9"/>
    <p:sldId id="272" r:id="rId10"/>
    <p:sldId id="268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308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966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564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4977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797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2/7/2020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838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2/7/2020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9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542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95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72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61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16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32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2/7/2020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65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2/7/2020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384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600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574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787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02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3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mage result for valentines day">
            <a:extLst>
              <a:ext uri="{FF2B5EF4-FFF2-40B4-BE49-F238E27FC236}">
                <a16:creationId xmlns:a16="http://schemas.microsoft.com/office/drawing/2014/main" id="{A7C4C3B9-D770-4D0B-A3DD-BF6DB9594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0" y="0"/>
            <a:ext cx="12195210" cy="686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B922A5-4688-472A-89CC-FE90C5BF4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754" y="1707650"/>
            <a:ext cx="4468396" cy="1465033"/>
          </a:xfrm>
        </p:spPr>
        <p:txBody>
          <a:bodyPr>
            <a:normAutofit fontScale="90000"/>
          </a:bodyPr>
          <a:lstStyle/>
          <a:p>
            <a:r>
              <a:rPr lang="en-ZA" dirty="0">
                <a:solidFill>
                  <a:schemeClr val="tx1"/>
                </a:solidFill>
                <a:latin typeface="Hughs" pitchFamily="50" charset="0"/>
              </a:rPr>
              <a:t>What’s Happening Next Week</a:t>
            </a:r>
            <a:endParaRPr lang="en-US" dirty="0">
              <a:solidFill>
                <a:schemeClr val="tx1"/>
              </a:solidFill>
              <a:latin typeface="Hughs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5BE6A7-D161-4BD0-85FE-B0C6ADA63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536" y="3352800"/>
            <a:ext cx="3382831" cy="435475"/>
          </a:xfrm>
        </p:spPr>
        <p:txBody>
          <a:bodyPr>
            <a:normAutofit/>
          </a:bodyPr>
          <a:lstStyle/>
          <a:p>
            <a:r>
              <a:rPr lang="en-ZA" dirty="0">
                <a:latin typeface="Hughs" pitchFamily="50" charset="0"/>
              </a:rPr>
              <a:t>10 – 16 February 2020</a:t>
            </a:r>
            <a:endParaRPr lang="en-US" dirty="0">
              <a:latin typeface="Hughs" pitchFamily="50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33F656C-DCD9-4A02-855D-C01EFABFF21E}"/>
              </a:ext>
            </a:extLst>
          </p:cNvPr>
          <p:cNvSpPr txBox="1">
            <a:spLocks/>
          </p:cNvSpPr>
          <p:nvPr/>
        </p:nvSpPr>
        <p:spPr>
          <a:xfrm>
            <a:off x="10296525" y="6515100"/>
            <a:ext cx="1775260" cy="247781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ZA" sz="1100" dirty="0">
                <a:latin typeface="Ink Free" panose="03080402000500000000" pitchFamily="66" charset="0"/>
                <a:cs typeface="Arabic Typesetting" panose="03020402040406030203" pitchFamily="66" charset="-78"/>
              </a:rPr>
              <a:t>Compiled by René Kleynhans</a:t>
            </a:r>
          </a:p>
        </p:txBody>
      </p:sp>
    </p:spTree>
    <p:extLst>
      <p:ext uri="{BB962C8B-B14F-4D97-AF65-F5344CB8AC3E}">
        <p14:creationId xmlns:p14="http://schemas.microsoft.com/office/powerpoint/2010/main" val="2951985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0BB66-0333-4AE0-BF54-6FB3C7282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90600"/>
          </a:xfrm>
        </p:spPr>
        <p:txBody>
          <a:bodyPr>
            <a:noAutofit/>
          </a:bodyPr>
          <a:lstStyle/>
          <a:p>
            <a:r>
              <a:rPr lang="en-ZA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ughs" pitchFamily="50" charset="0"/>
              </a:rPr>
              <a:t>Entertainment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ghs" pitchFamily="50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42ADBA3-E621-42D3-B70F-5408A86C3FEC}"/>
              </a:ext>
            </a:extLst>
          </p:cNvPr>
          <p:cNvSpPr txBox="1">
            <a:spLocks/>
          </p:cNvSpPr>
          <p:nvPr/>
        </p:nvSpPr>
        <p:spPr>
          <a:xfrm>
            <a:off x="637309" y="1238245"/>
            <a:ext cx="11148291" cy="219075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314700" algn="l"/>
            <a:r>
              <a:rPr lang="en-ZA" sz="1400" b="1" dirty="0">
                <a:solidFill>
                  <a:schemeClr val="bg1"/>
                </a:solidFill>
                <a:latin typeface="Ink Free" panose="03080402000500000000" pitchFamily="66" charset="0"/>
                <a:cs typeface="Arabic Typesetting" panose="03020402040406030203" pitchFamily="66" charset="-78"/>
              </a:rPr>
              <a:t>          Richard O’Brien’s Rocky Horror Show</a:t>
            </a:r>
            <a:endParaRPr lang="en-ZA" sz="1400" dirty="0">
              <a:solidFill>
                <a:schemeClr val="bg1"/>
              </a:solidFill>
              <a:latin typeface="Ink Free" panose="03080402000500000000" pitchFamily="66" charset="0"/>
              <a:cs typeface="Arabic Typesetting" panose="03020402040406030203" pitchFamily="66" charset="-78"/>
            </a:endParaRPr>
          </a:p>
          <a:p>
            <a:pPr marL="3314700" algn="l"/>
            <a:r>
              <a:rPr lang="en-ZA" sz="1400" b="1" dirty="0">
                <a:solidFill>
                  <a:schemeClr val="bg1"/>
                </a:solidFill>
                <a:latin typeface="Ink Free" panose="03080402000500000000" pitchFamily="66" charset="0"/>
                <a:cs typeface="Arabic Typesetting" panose="03020402040406030203" pitchFamily="66" charset="-78"/>
              </a:rPr>
              <a:t>          From: </a:t>
            </a:r>
            <a:r>
              <a:rPr lang="en-ZA" sz="1400" dirty="0">
                <a:solidFill>
                  <a:schemeClr val="bg1"/>
                </a:solidFill>
                <a:latin typeface="Ink Free" panose="03080402000500000000" pitchFamily="66" charset="0"/>
                <a:cs typeface="Arabic Typesetting" panose="03020402040406030203" pitchFamily="66" charset="-78"/>
              </a:rPr>
              <a:t>17 January 2020 to 1 March 2020</a:t>
            </a:r>
          </a:p>
          <a:p>
            <a:pPr marL="3314700" algn="l"/>
            <a:r>
              <a:rPr lang="en-ZA" sz="1400" b="1" dirty="0">
                <a:solidFill>
                  <a:schemeClr val="bg1"/>
                </a:solidFill>
                <a:latin typeface="Ink Free" panose="03080402000500000000" pitchFamily="66" charset="0"/>
                <a:cs typeface="Arabic Typesetting" panose="03020402040406030203" pitchFamily="66" charset="-78"/>
              </a:rPr>
              <a:t>          Venue: </a:t>
            </a:r>
            <a:r>
              <a:rPr lang="en-ZA" sz="1400" dirty="0">
                <a:solidFill>
                  <a:schemeClr val="bg1"/>
                </a:solidFill>
                <a:latin typeface="Ink Free" panose="03080402000500000000" pitchFamily="66" charset="0"/>
                <a:cs typeface="Arabic Typesetting" panose="03020402040406030203" pitchFamily="66" charset="-78"/>
              </a:rPr>
              <a:t>The Teatro</a:t>
            </a:r>
          </a:p>
          <a:p>
            <a:pPr marL="3314700" algn="l"/>
            <a:r>
              <a:rPr lang="en-ZA" sz="1400" b="1" dirty="0">
                <a:solidFill>
                  <a:schemeClr val="bg1"/>
                </a:solidFill>
                <a:latin typeface="Ink Free" panose="03080402000500000000" pitchFamily="66" charset="0"/>
                <a:cs typeface="Arabic Typesetting" panose="03020402040406030203" pitchFamily="66" charset="-78"/>
              </a:rPr>
              <a:t>     </a:t>
            </a:r>
          </a:p>
          <a:p>
            <a:pPr marL="3314700" algn="l"/>
            <a:r>
              <a:rPr lang="en-ZA" sz="1400" b="1" dirty="0">
                <a:solidFill>
                  <a:schemeClr val="bg1"/>
                </a:solidFill>
                <a:latin typeface="Ink Free" panose="03080402000500000000" pitchFamily="66" charset="0"/>
                <a:cs typeface="Arabic Typesetting" panose="03020402040406030203" pitchFamily="66" charset="-78"/>
              </a:rPr>
              <a:t>         Times: </a:t>
            </a:r>
          </a:p>
          <a:p>
            <a:pPr marL="3314700" algn="l"/>
            <a:r>
              <a:rPr lang="en-ZA" sz="1400" b="1" dirty="0">
                <a:solidFill>
                  <a:schemeClr val="bg1"/>
                </a:solidFill>
                <a:latin typeface="Ink Free" panose="03080402000500000000" pitchFamily="66" charset="0"/>
                <a:cs typeface="Arabic Typesetting" panose="03020402040406030203" pitchFamily="66" charset="-78"/>
              </a:rPr>
              <a:t>          Wednesday – Friday: </a:t>
            </a:r>
            <a:r>
              <a:rPr lang="en-ZA" sz="1400" dirty="0">
                <a:solidFill>
                  <a:schemeClr val="bg1"/>
                </a:solidFill>
                <a:latin typeface="Ink Free" panose="03080402000500000000" pitchFamily="66" charset="0"/>
                <a:cs typeface="Arabic Typesetting" panose="03020402040406030203" pitchFamily="66" charset="-78"/>
              </a:rPr>
              <a:t>20h00</a:t>
            </a:r>
          </a:p>
          <a:p>
            <a:pPr marL="3314700" algn="l"/>
            <a:r>
              <a:rPr lang="en-ZA" sz="1400" b="1" dirty="0">
                <a:solidFill>
                  <a:schemeClr val="bg1"/>
                </a:solidFill>
                <a:latin typeface="Ink Free" panose="03080402000500000000" pitchFamily="66" charset="0"/>
                <a:cs typeface="Arabic Typesetting" panose="03020402040406030203" pitchFamily="66" charset="-78"/>
              </a:rPr>
              <a:t>          Saturday: </a:t>
            </a:r>
            <a:r>
              <a:rPr lang="en-ZA" sz="1400" dirty="0">
                <a:solidFill>
                  <a:schemeClr val="bg1"/>
                </a:solidFill>
                <a:latin typeface="Ink Free" panose="03080402000500000000" pitchFamily="66" charset="0"/>
                <a:cs typeface="Arabic Typesetting" panose="03020402040406030203" pitchFamily="66" charset="-78"/>
              </a:rPr>
              <a:t>15h00 &amp; 20h00</a:t>
            </a:r>
          </a:p>
          <a:p>
            <a:pPr marL="3314700" algn="l"/>
            <a:r>
              <a:rPr lang="en-ZA" sz="1400" b="1" dirty="0">
                <a:solidFill>
                  <a:schemeClr val="bg1"/>
                </a:solidFill>
                <a:latin typeface="Ink Free" panose="03080402000500000000" pitchFamily="66" charset="0"/>
                <a:cs typeface="Arabic Typesetting" panose="03020402040406030203" pitchFamily="66" charset="-78"/>
              </a:rPr>
              <a:t>          Sunday: </a:t>
            </a:r>
            <a:r>
              <a:rPr lang="en-ZA" sz="1400" dirty="0">
                <a:solidFill>
                  <a:schemeClr val="bg1"/>
                </a:solidFill>
                <a:latin typeface="Ink Free" panose="03080402000500000000" pitchFamily="66" charset="0"/>
                <a:cs typeface="Arabic Typesetting" panose="03020402040406030203" pitchFamily="66" charset="-78"/>
              </a:rPr>
              <a:t>14h00 &amp; 18h00</a:t>
            </a:r>
          </a:p>
          <a:p>
            <a:pPr marL="3314700" algn="l"/>
            <a:endParaRPr lang="en-ZA" sz="1400" dirty="0">
              <a:solidFill>
                <a:schemeClr val="bg1"/>
              </a:solidFill>
              <a:latin typeface="Ink Free" panose="03080402000500000000" pitchFamily="66" charset="0"/>
              <a:cs typeface="Arabic Typesetting" panose="03020402040406030203" pitchFamily="66" charset="-78"/>
            </a:endParaRPr>
          </a:p>
          <a:p>
            <a:pPr marL="3314700" algn="l"/>
            <a:r>
              <a:rPr lang="en-ZA" sz="1400" b="1" dirty="0">
                <a:solidFill>
                  <a:schemeClr val="bg1"/>
                </a:solidFill>
                <a:latin typeface="Ink Free" panose="03080402000500000000" pitchFamily="66" charset="0"/>
                <a:cs typeface="Arabic Typesetting" panose="03020402040406030203" pitchFamily="66" charset="-78"/>
              </a:rPr>
              <a:t>          Tickets:</a:t>
            </a:r>
            <a:r>
              <a:rPr lang="en-ZA" sz="1400" dirty="0">
                <a:solidFill>
                  <a:schemeClr val="bg1"/>
                </a:solidFill>
                <a:latin typeface="Ink Free" panose="03080402000500000000" pitchFamily="66" charset="0"/>
                <a:cs typeface="Arabic Typesetting" panose="03020402040406030203" pitchFamily="66" charset="-78"/>
              </a:rPr>
              <a:t> R100 – R500</a:t>
            </a:r>
            <a:endParaRPr lang="en-ZA" sz="1400" b="1" dirty="0">
              <a:solidFill>
                <a:schemeClr val="bg1"/>
              </a:solidFill>
              <a:latin typeface="Ink Free" panose="03080402000500000000" pitchFamily="66" charset="0"/>
              <a:cs typeface="Arabic Typesetting" panose="03020402040406030203" pitchFamily="66" charset="-78"/>
            </a:endParaRPr>
          </a:p>
        </p:txBody>
      </p:sp>
      <p:pic>
        <p:nvPicPr>
          <p:cNvPr id="1026" name="Picture 2" descr="Image result for the rocky horror picture show">
            <a:extLst>
              <a:ext uri="{FF2B5EF4-FFF2-40B4-BE49-F238E27FC236}">
                <a16:creationId xmlns:a16="http://schemas.microsoft.com/office/drawing/2014/main" id="{A89421D4-7D17-497E-843F-AB305F2352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6" b="13811"/>
          <a:stretch/>
        </p:blipFill>
        <p:spPr bwMode="auto">
          <a:xfrm>
            <a:off x="732899" y="1357305"/>
            <a:ext cx="3677595" cy="198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0C4354B-A67B-4100-A9EF-6C0A87F2981D}"/>
              </a:ext>
            </a:extLst>
          </p:cNvPr>
          <p:cNvSpPr txBox="1">
            <a:spLocks/>
          </p:cNvSpPr>
          <p:nvPr/>
        </p:nvSpPr>
        <p:spPr>
          <a:xfrm>
            <a:off x="544946" y="4092132"/>
            <a:ext cx="11240654" cy="2486024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ZA" sz="2000" b="1" dirty="0">
                <a:solidFill>
                  <a:schemeClr val="bg1"/>
                </a:solidFill>
                <a:latin typeface="Ink Free" panose="03080402000500000000" pitchFamily="66" charset="0"/>
                <a:cs typeface="Arabic Typesetting" panose="03020402040406030203" pitchFamily="66" charset="-78"/>
              </a:rPr>
              <a:t>EXPO’S</a:t>
            </a:r>
          </a:p>
          <a:p>
            <a:pPr algn="just"/>
            <a:endParaRPr lang="en-ZA" sz="1400" b="1" dirty="0">
              <a:solidFill>
                <a:schemeClr val="bg1"/>
              </a:solidFill>
              <a:latin typeface="Ink Free" panose="03080402000500000000" pitchFamily="66" charset="0"/>
              <a:cs typeface="Arabic Typesetting" panose="03020402040406030203" pitchFamily="66" charset="-78"/>
            </a:endParaRPr>
          </a:p>
          <a:p>
            <a:pPr algn="just"/>
            <a:r>
              <a:rPr lang="en-ZA" sz="1800" b="1" dirty="0">
                <a:solidFill>
                  <a:schemeClr val="bg1"/>
                </a:solidFill>
                <a:latin typeface="Ink Free" panose="03080402000500000000" pitchFamily="66" charset="0"/>
                <a:cs typeface="Arabic Typesetting" panose="03020402040406030203" pitchFamily="66" charset="-78"/>
              </a:rPr>
              <a:t>21 – 23 February 2020: </a:t>
            </a:r>
            <a:r>
              <a:rPr lang="en-ZA" sz="1800" dirty="0">
                <a:solidFill>
                  <a:schemeClr val="bg1"/>
                </a:solidFill>
                <a:latin typeface="Ink Free" panose="03080402000500000000" pitchFamily="66" charset="0"/>
                <a:cs typeface="Arabic Typesetting" panose="03020402040406030203" pitchFamily="66" charset="-78"/>
              </a:rPr>
              <a:t>Caravan, Camp and Destination Show</a:t>
            </a:r>
          </a:p>
          <a:p>
            <a:pPr algn="just"/>
            <a:r>
              <a:rPr lang="en-ZA" sz="1800" b="1" dirty="0">
                <a:solidFill>
                  <a:schemeClr val="bg1"/>
                </a:solidFill>
                <a:latin typeface="Ink Free" panose="03080402000500000000" pitchFamily="66" charset="0"/>
                <a:cs typeface="Arabic Typesetting" panose="03020402040406030203" pitchFamily="66" charset="-78"/>
              </a:rPr>
              <a:t>27 February 2020 – 1 March 2020: </a:t>
            </a:r>
            <a:r>
              <a:rPr lang="en-ZA" sz="1800" dirty="0">
                <a:solidFill>
                  <a:schemeClr val="bg1"/>
                </a:solidFill>
                <a:latin typeface="Ink Free" panose="03080402000500000000" pitchFamily="66" charset="0"/>
                <a:cs typeface="Arabic Typesetting" panose="03020402040406030203" pitchFamily="66" charset="-78"/>
              </a:rPr>
              <a:t>Gauteng Homemakers Expo</a:t>
            </a:r>
          </a:p>
          <a:p>
            <a:pPr algn="just"/>
            <a:r>
              <a:rPr lang="en-ZA" sz="1800" b="1" dirty="0">
                <a:solidFill>
                  <a:schemeClr val="bg1"/>
                </a:solidFill>
                <a:latin typeface="Ink Free" panose="03080402000500000000" pitchFamily="66" charset="0"/>
                <a:cs typeface="Arabic Typesetting" panose="03020402040406030203" pitchFamily="66" charset="-78"/>
              </a:rPr>
              <a:t>28 February 2020 – 1 March 2020:</a:t>
            </a:r>
            <a:r>
              <a:rPr lang="en-ZA" sz="1800" dirty="0">
                <a:solidFill>
                  <a:schemeClr val="bg1"/>
                </a:solidFill>
                <a:latin typeface="Ink Free" panose="03080402000500000000" pitchFamily="66" charset="0"/>
                <a:cs typeface="Arabic Typesetting" panose="03020402040406030203" pitchFamily="66" charset="-78"/>
              </a:rPr>
              <a:t> Travel Expo</a:t>
            </a:r>
          </a:p>
          <a:p>
            <a:pPr algn="just"/>
            <a:r>
              <a:rPr lang="en-ZA" sz="1800" b="1" dirty="0">
                <a:solidFill>
                  <a:schemeClr val="bg1"/>
                </a:solidFill>
                <a:latin typeface="Ink Free" panose="03080402000500000000" pitchFamily="66" charset="0"/>
                <a:cs typeface="Arabic Typesetting" panose="03020402040406030203" pitchFamily="66" charset="-78"/>
              </a:rPr>
              <a:t>29 February 2020 – 1 March 2020: </a:t>
            </a:r>
            <a:r>
              <a:rPr lang="en-ZA" sz="1800" dirty="0">
                <a:solidFill>
                  <a:schemeClr val="bg1"/>
                </a:solidFill>
                <a:latin typeface="Ink Free" panose="03080402000500000000" pitchFamily="66" charset="0"/>
                <a:cs typeface="Arabic Typesetting" panose="03020402040406030203" pitchFamily="66" charset="-78"/>
              </a:rPr>
              <a:t>Canine Zone Crazy </a:t>
            </a:r>
            <a:r>
              <a:rPr lang="en-ZA" sz="1800" dirty="0" err="1">
                <a:solidFill>
                  <a:schemeClr val="bg1"/>
                </a:solidFill>
                <a:latin typeface="Ink Free" panose="03080402000500000000" pitchFamily="66" charset="0"/>
                <a:cs typeface="Arabic Typesetting" panose="03020402040406030203" pitchFamily="66" charset="-78"/>
              </a:rPr>
              <a:t>Pawsome</a:t>
            </a:r>
            <a:r>
              <a:rPr lang="en-ZA" sz="1800" dirty="0">
                <a:solidFill>
                  <a:schemeClr val="bg1"/>
                </a:solidFill>
                <a:latin typeface="Ink Free" panose="03080402000500000000" pitchFamily="66" charset="0"/>
                <a:cs typeface="Arabic Typesetting" panose="03020402040406030203" pitchFamily="66" charset="-78"/>
              </a:rPr>
              <a:t> Love Pet Expo</a:t>
            </a:r>
          </a:p>
          <a:p>
            <a:pPr algn="just"/>
            <a:r>
              <a:rPr lang="en-ZA" sz="1800" b="1" dirty="0">
                <a:solidFill>
                  <a:schemeClr val="bg1"/>
                </a:solidFill>
                <a:latin typeface="Ink Free" panose="03080402000500000000" pitchFamily="66" charset="0"/>
                <a:cs typeface="Arabic Typesetting" panose="03020402040406030203" pitchFamily="66" charset="-78"/>
              </a:rPr>
              <a:t>5 – 8 March 2020:</a:t>
            </a:r>
            <a:r>
              <a:rPr lang="en-ZA" sz="1800" dirty="0">
                <a:solidFill>
                  <a:schemeClr val="bg1"/>
                </a:solidFill>
                <a:latin typeface="Ink Free" panose="03080402000500000000" pitchFamily="66" charset="0"/>
                <a:cs typeface="Arabic Typesetting" panose="03020402040406030203" pitchFamily="66" charset="-78"/>
              </a:rPr>
              <a:t> Hobby-X Johannesburg</a:t>
            </a:r>
          </a:p>
          <a:p>
            <a:pPr algn="just"/>
            <a:r>
              <a:rPr lang="en-ZA" sz="1800" b="1" dirty="0">
                <a:solidFill>
                  <a:schemeClr val="bg1"/>
                </a:solidFill>
                <a:latin typeface="Ink Free" panose="03080402000500000000" pitchFamily="66" charset="0"/>
                <a:cs typeface="Arabic Typesetting" panose="03020402040406030203" pitchFamily="66" charset="-78"/>
              </a:rPr>
              <a:t>14 – 15 March 2020:</a:t>
            </a:r>
            <a:r>
              <a:rPr lang="en-ZA" sz="1800" dirty="0">
                <a:solidFill>
                  <a:schemeClr val="bg1"/>
                </a:solidFill>
                <a:latin typeface="Ink Free" panose="03080402000500000000" pitchFamily="66" charset="0"/>
                <a:cs typeface="Arabic Typesetting" panose="03020402040406030203" pitchFamily="66" charset="-78"/>
              </a:rPr>
              <a:t> The Wedding Expo</a:t>
            </a:r>
          </a:p>
          <a:p>
            <a:pPr algn="just"/>
            <a:r>
              <a:rPr lang="en-ZA" sz="1800" b="1" dirty="0">
                <a:solidFill>
                  <a:schemeClr val="bg1"/>
                </a:solidFill>
                <a:latin typeface="Ink Free" panose="03080402000500000000" pitchFamily="66" charset="0"/>
                <a:cs typeface="Arabic Typesetting" panose="03020402040406030203" pitchFamily="66" charset="-78"/>
              </a:rPr>
              <a:t>8 – 13 April 2020:</a:t>
            </a:r>
            <a:r>
              <a:rPr lang="en-ZA" sz="1800" dirty="0">
                <a:solidFill>
                  <a:schemeClr val="bg1"/>
                </a:solidFill>
                <a:latin typeface="Ink Free" panose="03080402000500000000" pitchFamily="66" charset="0"/>
                <a:cs typeface="Arabic Typesetting" panose="03020402040406030203" pitchFamily="66" charset="-78"/>
              </a:rPr>
              <a:t> Rand Show 2020</a:t>
            </a:r>
            <a:endParaRPr lang="en-ZA" sz="1800" b="1" dirty="0">
              <a:solidFill>
                <a:schemeClr val="bg1"/>
              </a:solidFill>
              <a:latin typeface="Ink Free" panose="03080402000500000000" pitchFamily="66" charset="0"/>
              <a:cs typeface="Arabic Typesetting" panose="03020402040406030203" pitchFamily="66" charset="-78"/>
            </a:endParaRPr>
          </a:p>
          <a:p>
            <a:pPr algn="just"/>
            <a:r>
              <a:rPr lang="en-ZA" sz="1800" b="1" dirty="0">
                <a:solidFill>
                  <a:schemeClr val="bg1"/>
                </a:solidFill>
                <a:latin typeface="Ink Free" panose="03080402000500000000" pitchFamily="66" charset="0"/>
                <a:cs typeface="Arabic Typesetting" panose="03020402040406030203" pitchFamily="66" charset="-78"/>
              </a:rPr>
              <a:t>8 – 10 May 2020:</a:t>
            </a:r>
            <a:r>
              <a:rPr lang="en-ZA" sz="1800" dirty="0">
                <a:solidFill>
                  <a:schemeClr val="bg1"/>
                </a:solidFill>
                <a:latin typeface="Ink Free" panose="03080402000500000000" pitchFamily="66" charset="0"/>
                <a:cs typeface="Arabic Typesetting" panose="03020402040406030203" pitchFamily="66" charset="-78"/>
              </a:rPr>
              <a:t> Natural &amp; Organic Expo comes to SA</a:t>
            </a:r>
          </a:p>
          <a:p>
            <a:pPr algn="just"/>
            <a:r>
              <a:rPr lang="en-ZA" sz="1800" b="1" dirty="0">
                <a:solidFill>
                  <a:schemeClr val="bg1"/>
                </a:solidFill>
                <a:latin typeface="Ink Free" panose="03080402000500000000" pitchFamily="66" charset="0"/>
                <a:cs typeface="Arabic Typesetting" panose="03020402040406030203" pitchFamily="66" charset="-78"/>
              </a:rPr>
              <a:t>17 – 19 July 2020:</a:t>
            </a:r>
            <a:r>
              <a:rPr lang="en-ZA" sz="1800" dirty="0">
                <a:solidFill>
                  <a:schemeClr val="bg1"/>
                </a:solidFill>
                <a:latin typeface="Ink Free" panose="03080402000500000000" pitchFamily="66" charset="0"/>
                <a:cs typeface="Arabic Typesetting" panose="03020402040406030203" pitchFamily="66" charset="-78"/>
              </a:rPr>
              <a:t> Coffee &amp; Chocolate Expo</a:t>
            </a:r>
          </a:p>
          <a:p>
            <a:pPr algn="just"/>
            <a:r>
              <a:rPr lang="en-ZA" sz="1800" b="1" dirty="0">
                <a:solidFill>
                  <a:schemeClr val="bg1"/>
                </a:solidFill>
                <a:latin typeface="Ink Free" panose="03080402000500000000" pitchFamily="66" charset="0"/>
                <a:cs typeface="Arabic Typesetting" panose="03020402040406030203" pitchFamily="66" charset="-78"/>
              </a:rPr>
              <a:t>26 – 29 November 2020:</a:t>
            </a:r>
            <a:r>
              <a:rPr lang="en-ZA" sz="1800" dirty="0">
                <a:solidFill>
                  <a:schemeClr val="bg1"/>
                </a:solidFill>
                <a:latin typeface="Ink Free" panose="03080402000500000000" pitchFamily="66" charset="0"/>
                <a:cs typeface="Arabic Typesetting" panose="03020402040406030203" pitchFamily="66" charset="-78"/>
              </a:rPr>
              <a:t> Cannabis Expo</a:t>
            </a:r>
            <a:endParaRPr lang="en-ZA" sz="1800" b="1" dirty="0">
              <a:solidFill>
                <a:schemeClr val="bg1"/>
              </a:solidFill>
              <a:latin typeface="Ink Free" panose="03080402000500000000" pitchFamily="66" charset="0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808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D7F4A9-638E-4B86-A3C9-1DB2EBC385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75" t="20068" r="16970" b="12188"/>
          <a:stretch/>
        </p:blipFill>
        <p:spPr>
          <a:xfrm>
            <a:off x="0" y="0"/>
            <a:ext cx="12229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38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Image result for love hearts banner">
            <a:extLst>
              <a:ext uri="{FF2B5EF4-FFF2-40B4-BE49-F238E27FC236}">
                <a16:creationId xmlns:a16="http://schemas.microsoft.com/office/drawing/2014/main" id="{BF9AC6CF-9201-4AC7-B509-8FB1BD5A3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77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7EBF5CB-F410-4ECB-9B1C-4CBEEB6F9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79587"/>
          </a:xfrm>
        </p:spPr>
        <p:txBody>
          <a:bodyPr>
            <a:normAutofit/>
          </a:bodyPr>
          <a:lstStyle/>
          <a:p>
            <a:pPr algn="ctr"/>
            <a:r>
              <a:rPr lang="en-ZA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ughs" pitchFamily="50" charset="0"/>
              </a:rPr>
              <a:t>Social Activities</a:t>
            </a:r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049F8982-7DC9-4214-8A1F-8C78169CD2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556413"/>
              </p:ext>
            </p:extLst>
          </p:nvPr>
        </p:nvGraphicFramePr>
        <p:xfrm>
          <a:off x="447675" y="1779587"/>
          <a:ext cx="6305551" cy="2964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5252">
                  <a:extLst>
                    <a:ext uri="{9D8B030D-6E8A-4147-A177-3AD203B41FA5}">
                      <a16:colId xmlns:a16="http://schemas.microsoft.com/office/drawing/2014/main" val="362063643"/>
                    </a:ext>
                  </a:extLst>
                </a:gridCol>
                <a:gridCol w="2099278">
                  <a:extLst>
                    <a:ext uri="{9D8B030D-6E8A-4147-A177-3AD203B41FA5}">
                      <a16:colId xmlns:a16="http://schemas.microsoft.com/office/drawing/2014/main" val="400230079"/>
                    </a:ext>
                  </a:extLst>
                </a:gridCol>
                <a:gridCol w="2161021">
                  <a:extLst>
                    <a:ext uri="{9D8B030D-6E8A-4147-A177-3AD203B41FA5}">
                      <a16:colId xmlns:a16="http://schemas.microsoft.com/office/drawing/2014/main" val="2495158328"/>
                    </a:ext>
                  </a:extLst>
                </a:gridCol>
              </a:tblGrid>
              <a:tr h="263968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500" b="1" u="sng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Monday,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500" b="1" u="sng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10 February 2020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1500" dirty="0">
                        <a:solidFill>
                          <a:schemeClr val="bg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8.15am Aquatics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1300" dirty="0">
                        <a:solidFill>
                          <a:schemeClr val="bg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10am Art Classes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1300" dirty="0">
                        <a:solidFill>
                          <a:schemeClr val="bg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10am Knit &amp; Natter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1300" dirty="0">
                        <a:solidFill>
                          <a:schemeClr val="bg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1pm Duplicate Bridge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1300" dirty="0">
                        <a:solidFill>
                          <a:schemeClr val="bg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5pm Snooker / Pool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1300" dirty="0">
                        <a:solidFill>
                          <a:schemeClr val="bg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7pm Rummikub</a:t>
                      </a: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500" b="1" u="sng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Tuesday,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500" b="1" u="sng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11 February 2020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1500" dirty="0">
                        <a:solidFill>
                          <a:schemeClr val="bg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8am Exercise Class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1300" dirty="0">
                        <a:solidFill>
                          <a:schemeClr val="bg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9am Exercise Class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1300" dirty="0">
                        <a:solidFill>
                          <a:schemeClr val="bg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2.30pm Scrabble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1300" dirty="0">
                        <a:solidFill>
                          <a:schemeClr val="bg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5pm Snooker / Pool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1300" dirty="0">
                        <a:solidFill>
                          <a:schemeClr val="bg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endParaRPr lang="en-US" sz="1500" dirty="0">
                        <a:solidFill>
                          <a:schemeClr val="bg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500" b="1" u="sng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Wednesday,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500" b="1" u="sng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12 February 2020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1500" dirty="0">
                        <a:solidFill>
                          <a:schemeClr val="bg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10am Art Class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1300" dirty="0">
                        <a:solidFill>
                          <a:schemeClr val="bg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5pm Wine Tasting Social Evening</a:t>
                      </a:r>
                      <a:endParaRPr lang="en-US" sz="1300" b="1" dirty="0">
                        <a:solidFill>
                          <a:schemeClr val="bg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1300" dirty="0">
                        <a:solidFill>
                          <a:schemeClr val="bg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1300" dirty="0">
                        <a:solidFill>
                          <a:schemeClr val="bg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endParaRPr lang="en-US" sz="1500" dirty="0">
                        <a:solidFill>
                          <a:schemeClr val="bg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9060" marR="99060" marT="49530" marB="49530"/>
                </a:tc>
                <a:extLst>
                  <a:ext uri="{0D108BD9-81ED-4DB2-BD59-A6C34878D82A}">
                    <a16:rowId xmlns:a16="http://schemas.microsoft.com/office/drawing/2014/main" val="3907056585"/>
                  </a:ext>
                </a:extLst>
              </a:tr>
            </a:tbl>
          </a:graphicData>
        </a:graphic>
      </p:graphicFrame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08D15F8C-560E-4286-8B10-537B98195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045144"/>
              </p:ext>
            </p:extLst>
          </p:nvPr>
        </p:nvGraphicFramePr>
        <p:xfrm>
          <a:off x="7272336" y="3860726"/>
          <a:ext cx="4598086" cy="3162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3783">
                  <a:extLst>
                    <a:ext uri="{9D8B030D-6E8A-4147-A177-3AD203B41FA5}">
                      <a16:colId xmlns:a16="http://schemas.microsoft.com/office/drawing/2014/main" val="3246184725"/>
                    </a:ext>
                  </a:extLst>
                </a:gridCol>
                <a:gridCol w="2354303">
                  <a:extLst>
                    <a:ext uri="{9D8B030D-6E8A-4147-A177-3AD203B41FA5}">
                      <a16:colId xmlns:a16="http://schemas.microsoft.com/office/drawing/2014/main" val="2809301441"/>
                    </a:ext>
                  </a:extLst>
                </a:gridCol>
              </a:tblGrid>
              <a:tr h="216859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500" b="1" u="sng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Friday,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500" b="1" u="sng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14 February 2020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1300" dirty="0">
                        <a:solidFill>
                          <a:schemeClr val="bg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9am Beginners Line Dancing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10am Line Dancing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1300" dirty="0">
                        <a:solidFill>
                          <a:schemeClr val="bg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10.30am Christian Bible Study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1300" dirty="0">
                        <a:solidFill>
                          <a:schemeClr val="bg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2.30pm Bingo!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3.00 Gathering for Eddie Simpson at the Bistro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1300" dirty="0">
                        <a:solidFill>
                          <a:schemeClr val="bg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5pm Waterhole</a:t>
                      </a:r>
                    </a:p>
                    <a:p>
                      <a:endParaRPr lang="en-US" sz="1500" dirty="0">
                        <a:solidFill>
                          <a:schemeClr val="bg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500" b="1" u="sng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Saturday,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500" b="1" u="sng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15 February 2020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1500" dirty="0">
                        <a:solidFill>
                          <a:schemeClr val="bg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10am – 1pm Sales Event</a:t>
                      </a:r>
                    </a:p>
                    <a:p>
                      <a:endParaRPr lang="en-US" sz="1500" dirty="0">
                        <a:solidFill>
                          <a:schemeClr val="bg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9060" marR="99060" marT="49530" marB="49530"/>
                </a:tc>
                <a:extLst>
                  <a:ext uri="{0D108BD9-81ED-4DB2-BD59-A6C34878D82A}">
                    <a16:rowId xmlns:a16="http://schemas.microsoft.com/office/drawing/2014/main" val="3907056585"/>
                  </a:ext>
                </a:extLst>
              </a:tr>
            </a:tbl>
          </a:graphicData>
        </a:graphic>
      </p:graphicFrame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32FD3AF5-CC35-449E-9F7E-E119CB2A6E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178133"/>
              </p:ext>
            </p:extLst>
          </p:nvPr>
        </p:nvGraphicFramePr>
        <p:xfrm>
          <a:off x="4481510" y="3860726"/>
          <a:ext cx="2457451" cy="2964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7451">
                  <a:extLst>
                    <a:ext uri="{9D8B030D-6E8A-4147-A177-3AD203B41FA5}">
                      <a16:colId xmlns:a16="http://schemas.microsoft.com/office/drawing/2014/main" val="362063643"/>
                    </a:ext>
                  </a:extLst>
                </a:gridCol>
              </a:tblGrid>
              <a:tr h="296418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500" b="1" u="sng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Thursday,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500" b="1" u="sng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13 February 2020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1300" dirty="0">
                        <a:solidFill>
                          <a:schemeClr val="bg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7.30am Exercise Class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1300" dirty="0">
                        <a:solidFill>
                          <a:schemeClr val="bg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10am Specialist Movies from the Arts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1300" dirty="0">
                        <a:solidFill>
                          <a:schemeClr val="bg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2pm Cancer Awareness Talk by Sr Marius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1300" dirty="0">
                        <a:solidFill>
                          <a:schemeClr val="bg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300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6.30pm Movie Evening</a:t>
                      </a:r>
                    </a:p>
                  </a:txBody>
                  <a:tcPr marL="99060" marR="99060" marT="49530" marB="49530"/>
                </a:tc>
                <a:extLst>
                  <a:ext uri="{0D108BD9-81ED-4DB2-BD59-A6C34878D82A}">
                    <a16:rowId xmlns:a16="http://schemas.microsoft.com/office/drawing/2014/main" val="3907056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327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 descr="Image result for birthday">
            <a:extLst>
              <a:ext uri="{FF2B5EF4-FFF2-40B4-BE49-F238E27FC236}">
                <a16:creationId xmlns:a16="http://schemas.microsoft.com/office/drawing/2014/main" id="{CBD33AA5-4323-43E6-97A9-4760CA520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E5F60FBA-2CF2-4E10-84B5-D667922AA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378" y="2757486"/>
            <a:ext cx="4552947" cy="29337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ZA" sz="3200" b="1" dirty="0">
                <a:solidFill>
                  <a:srgbClr val="FF0000"/>
                </a:solidFill>
                <a:effectLst/>
                <a:latin typeface="Ink Free" panose="03080402000500000000" pitchFamily="66" charset="0"/>
              </a:rPr>
              <a:t>1</a:t>
            </a:r>
            <a:r>
              <a:rPr lang="en-ZA" sz="3200" b="1" baseline="30000" dirty="0">
                <a:solidFill>
                  <a:srgbClr val="FF0000"/>
                </a:solidFill>
                <a:effectLst/>
                <a:latin typeface="Ink Free" panose="03080402000500000000" pitchFamily="66" charset="0"/>
              </a:rPr>
              <a:t>st</a:t>
            </a:r>
            <a:r>
              <a:rPr lang="en-ZA" sz="3200" b="1" dirty="0">
                <a:solidFill>
                  <a:srgbClr val="FF0000"/>
                </a:solidFill>
                <a:effectLst/>
                <a:latin typeface="Ink Free" panose="03080402000500000000" pitchFamily="66" charset="0"/>
              </a:rPr>
              <a:t> 	Pretty Mdluli</a:t>
            </a:r>
          </a:p>
          <a:p>
            <a:pPr algn="l"/>
            <a:r>
              <a:rPr lang="en-ZA" sz="3200" b="1" dirty="0">
                <a:solidFill>
                  <a:srgbClr val="FF0000"/>
                </a:solidFill>
                <a:effectLst/>
                <a:latin typeface="Ink Free" panose="03080402000500000000" pitchFamily="66" charset="0"/>
              </a:rPr>
              <a:t>2</a:t>
            </a:r>
            <a:r>
              <a:rPr lang="en-ZA" sz="3200" b="1" baseline="30000" dirty="0">
                <a:solidFill>
                  <a:srgbClr val="FF0000"/>
                </a:solidFill>
                <a:effectLst/>
                <a:latin typeface="Ink Free" panose="03080402000500000000" pitchFamily="66" charset="0"/>
              </a:rPr>
              <a:t>nd</a:t>
            </a:r>
            <a:r>
              <a:rPr lang="en-ZA" sz="3200" b="1" dirty="0">
                <a:solidFill>
                  <a:srgbClr val="FF0000"/>
                </a:solidFill>
                <a:effectLst/>
                <a:latin typeface="Ink Free" panose="03080402000500000000" pitchFamily="66" charset="0"/>
              </a:rPr>
              <a:t> 	Peta Nesbitt</a:t>
            </a:r>
          </a:p>
          <a:p>
            <a:pPr algn="l"/>
            <a:r>
              <a:rPr lang="en-ZA" sz="3200" b="1" dirty="0">
                <a:solidFill>
                  <a:srgbClr val="FF0000"/>
                </a:solidFill>
                <a:effectLst/>
                <a:latin typeface="Ink Free" panose="03080402000500000000" pitchFamily="66" charset="0"/>
              </a:rPr>
              <a:t>6</a:t>
            </a:r>
            <a:r>
              <a:rPr lang="en-ZA" sz="3200" b="1" baseline="30000" dirty="0">
                <a:solidFill>
                  <a:srgbClr val="FF0000"/>
                </a:solidFill>
                <a:effectLst/>
                <a:latin typeface="Ink Free" panose="03080402000500000000" pitchFamily="66" charset="0"/>
              </a:rPr>
              <a:t>th</a:t>
            </a:r>
            <a:r>
              <a:rPr lang="en-ZA" sz="3200" b="1" dirty="0">
                <a:solidFill>
                  <a:srgbClr val="FF0000"/>
                </a:solidFill>
                <a:effectLst/>
                <a:latin typeface="Ink Free" panose="03080402000500000000" pitchFamily="66" charset="0"/>
              </a:rPr>
              <a:t> 	Stuart Phillips</a:t>
            </a:r>
          </a:p>
          <a:p>
            <a:pPr algn="l"/>
            <a:r>
              <a:rPr lang="en-ZA" sz="3200" b="1" dirty="0">
                <a:solidFill>
                  <a:srgbClr val="FF0000"/>
                </a:solidFill>
                <a:effectLst/>
                <a:latin typeface="Ink Free" panose="03080402000500000000" pitchFamily="66" charset="0"/>
              </a:rPr>
              <a:t>7</a:t>
            </a:r>
            <a:r>
              <a:rPr lang="en-ZA" sz="3200" b="1" baseline="30000" dirty="0">
                <a:solidFill>
                  <a:srgbClr val="FF0000"/>
                </a:solidFill>
                <a:effectLst/>
                <a:latin typeface="Ink Free" panose="03080402000500000000" pitchFamily="66" charset="0"/>
              </a:rPr>
              <a:t>th</a:t>
            </a:r>
            <a:r>
              <a:rPr lang="en-ZA" sz="3200" b="1" dirty="0">
                <a:solidFill>
                  <a:srgbClr val="FF0000"/>
                </a:solidFill>
                <a:effectLst/>
                <a:latin typeface="Ink Free" panose="03080402000500000000" pitchFamily="66" charset="0"/>
              </a:rPr>
              <a:t> 	Jane MacConachie</a:t>
            </a:r>
          </a:p>
          <a:p>
            <a:pPr algn="l"/>
            <a:r>
              <a:rPr lang="en-ZA" sz="3200" b="1" dirty="0">
                <a:solidFill>
                  <a:srgbClr val="FF0000"/>
                </a:solidFill>
                <a:effectLst/>
                <a:latin typeface="Ink Free" panose="03080402000500000000" pitchFamily="66" charset="0"/>
              </a:rPr>
              <a:t>15</a:t>
            </a:r>
            <a:r>
              <a:rPr lang="en-ZA" sz="3200" b="1" baseline="30000" dirty="0">
                <a:solidFill>
                  <a:srgbClr val="FF0000"/>
                </a:solidFill>
                <a:effectLst/>
                <a:latin typeface="Ink Free" panose="03080402000500000000" pitchFamily="66" charset="0"/>
              </a:rPr>
              <a:t>th</a:t>
            </a:r>
            <a:r>
              <a:rPr lang="en-ZA" sz="3200" b="1" dirty="0">
                <a:solidFill>
                  <a:srgbClr val="FF0000"/>
                </a:solidFill>
                <a:effectLst/>
                <a:latin typeface="Ink Free" panose="03080402000500000000" pitchFamily="66" charset="0"/>
              </a:rPr>
              <a:t> 	Heather Allan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178542C-8852-47C4-8E72-989968761A42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6562725" cy="107632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ZA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ughs" pitchFamily="50" charset="0"/>
              </a:rPr>
              <a:t>Happy Birthday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196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178542C-8852-47C4-8E72-989968761A42}"/>
              </a:ext>
            </a:extLst>
          </p:cNvPr>
          <p:cNvSpPr txBox="1">
            <a:spLocks/>
          </p:cNvSpPr>
          <p:nvPr/>
        </p:nvSpPr>
        <p:spPr>
          <a:xfrm>
            <a:off x="-121821" y="3372348"/>
            <a:ext cx="5552803" cy="104253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ZA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ughs" pitchFamily="50" charset="0"/>
              </a:rPr>
              <a:t>Weekly Menu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4DBAA6B-18B7-4D87-ADDA-446AAF6676CD}"/>
              </a:ext>
            </a:extLst>
          </p:cNvPr>
          <p:cNvSpPr txBox="1">
            <a:spLocks/>
          </p:cNvSpPr>
          <p:nvPr/>
        </p:nvSpPr>
        <p:spPr>
          <a:xfrm>
            <a:off x="228843" y="3853289"/>
            <a:ext cx="11801476" cy="104253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7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ZA" sz="1600" b="1" dirty="0">
                <a:solidFill>
                  <a:schemeClr val="bg1"/>
                </a:solidFill>
                <a:effectLst/>
                <a:latin typeface="Ink Free" panose="03080402000500000000" pitchFamily="66" charset="0"/>
              </a:rPr>
              <a:t>R48.00 per person</a:t>
            </a:r>
          </a:p>
          <a:p>
            <a:pPr algn="r"/>
            <a:r>
              <a:rPr lang="en-ZA" sz="1600" b="1" dirty="0">
                <a:solidFill>
                  <a:schemeClr val="bg1"/>
                </a:solidFill>
                <a:effectLst/>
                <a:latin typeface="Ink Free" panose="03080402000500000000" pitchFamily="66" charset="0"/>
              </a:rPr>
              <a:t>Confirm bookings daily by 9am with The Bistro on ext. 1209</a:t>
            </a:r>
          </a:p>
        </p:txBody>
      </p:sp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6FC2403A-5293-4305-94C8-BBBC27B335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638536"/>
              </p:ext>
            </p:extLst>
          </p:nvPr>
        </p:nvGraphicFramePr>
        <p:xfrm>
          <a:off x="0" y="4976473"/>
          <a:ext cx="12192000" cy="1805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362063643"/>
                    </a:ext>
                  </a:extLst>
                </a:gridCol>
                <a:gridCol w="2346385">
                  <a:extLst>
                    <a:ext uri="{9D8B030D-6E8A-4147-A177-3AD203B41FA5}">
                      <a16:colId xmlns:a16="http://schemas.microsoft.com/office/drawing/2014/main" val="400230079"/>
                    </a:ext>
                  </a:extLst>
                </a:gridCol>
                <a:gridCol w="2415396">
                  <a:extLst>
                    <a:ext uri="{9D8B030D-6E8A-4147-A177-3AD203B41FA5}">
                      <a16:colId xmlns:a16="http://schemas.microsoft.com/office/drawing/2014/main" val="2495158328"/>
                    </a:ext>
                  </a:extLst>
                </a:gridCol>
                <a:gridCol w="2510287">
                  <a:extLst>
                    <a:ext uri="{9D8B030D-6E8A-4147-A177-3AD203B41FA5}">
                      <a16:colId xmlns:a16="http://schemas.microsoft.com/office/drawing/2014/main" val="3246184725"/>
                    </a:ext>
                  </a:extLst>
                </a:gridCol>
                <a:gridCol w="2633932">
                  <a:extLst>
                    <a:ext uri="{9D8B030D-6E8A-4147-A177-3AD203B41FA5}">
                      <a16:colId xmlns:a16="http://schemas.microsoft.com/office/drawing/2014/main" val="2809301441"/>
                    </a:ext>
                  </a:extLst>
                </a:gridCol>
              </a:tblGrid>
              <a:tr h="139781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b="1" u="sng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Monday,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b="1" u="sng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10 February 2020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1600" dirty="0">
                        <a:solidFill>
                          <a:schemeClr val="bg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Cheese Burger &amp; Chips,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Onion Rings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&amp; Green Salad</a:t>
                      </a: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b="1" u="sng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Tuesday,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b="1" u="sng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11 February 2020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1600" dirty="0">
                        <a:solidFill>
                          <a:schemeClr val="bg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Penne Puttanesca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&amp; Chopped Salad</a:t>
                      </a:r>
                    </a:p>
                    <a:p>
                      <a:endParaRPr lang="en-US" sz="1600" dirty="0">
                        <a:solidFill>
                          <a:schemeClr val="bg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b="1" u="sng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Wednesday,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b="1" u="sng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12 February 2020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1600" dirty="0">
                        <a:solidFill>
                          <a:schemeClr val="bg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Sesame Beef Stir-fry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&amp; Rice Noodles</a:t>
                      </a: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b="1" u="sng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Thursday,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b="1" u="sng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13 February 2020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1600" dirty="0">
                        <a:solidFill>
                          <a:schemeClr val="bg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Chicken Spring Rolls,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Sweet Chili &amp; Soy Sauce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with Asian Salad</a:t>
                      </a: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b="1" u="sng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Friday,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b="1" u="sng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14 February 2020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1600" dirty="0">
                        <a:solidFill>
                          <a:schemeClr val="bg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Fried Fish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with Tartar Sauce,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Chips &amp; Coleslaw</a:t>
                      </a:r>
                    </a:p>
                    <a:p>
                      <a:endParaRPr lang="en-US" sz="1600" dirty="0">
                        <a:solidFill>
                          <a:schemeClr val="bg1"/>
                        </a:solidFill>
                        <a:latin typeface="Ink Free" panose="03080402000500000000" pitchFamily="66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9060" marR="99060" marT="49530" marB="49530"/>
                </a:tc>
                <a:extLst>
                  <a:ext uri="{0D108BD9-81ED-4DB2-BD59-A6C34878D82A}">
                    <a16:rowId xmlns:a16="http://schemas.microsoft.com/office/drawing/2014/main" val="3907056585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317C9A6-FE80-4303-B120-FDA8ACE97C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3" t="12390" r="14924" b="46263"/>
          <a:stretch/>
        </p:blipFill>
        <p:spPr>
          <a:xfrm>
            <a:off x="0" y="-93181"/>
            <a:ext cx="12259163" cy="346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86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178542C-8852-47C4-8E72-989968761A42}"/>
              </a:ext>
            </a:extLst>
          </p:cNvPr>
          <p:cNvSpPr txBox="1">
            <a:spLocks/>
          </p:cNvSpPr>
          <p:nvPr/>
        </p:nvSpPr>
        <p:spPr>
          <a:xfrm>
            <a:off x="4672667" y="0"/>
            <a:ext cx="7519331" cy="13338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ZA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ughs" pitchFamily="50" charset="0"/>
              </a:rPr>
              <a:t>Wednesday </a:t>
            </a:r>
          </a:p>
          <a:p>
            <a:r>
              <a:rPr lang="en-ZA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ughs" pitchFamily="50" charset="0"/>
              </a:rPr>
              <a:t>12 February 2020</a:t>
            </a:r>
          </a:p>
          <a:p>
            <a:r>
              <a:rPr lang="en-ZA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ughs" pitchFamily="50" charset="0"/>
              </a:rPr>
              <a:t> Wine Tasting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F620052-B536-4943-83D9-DF890D5A6165}"/>
              </a:ext>
            </a:extLst>
          </p:cNvPr>
          <p:cNvSpPr txBox="1">
            <a:spLocks/>
          </p:cNvSpPr>
          <p:nvPr/>
        </p:nvSpPr>
        <p:spPr>
          <a:xfrm>
            <a:off x="5637901" y="2638827"/>
            <a:ext cx="6312585" cy="400577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7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ZA" sz="3600" b="1" dirty="0">
                <a:solidFill>
                  <a:schemeClr val="bg1"/>
                </a:solidFill>
                <a:effectLst/>
                <a:latin typeface="Ink Free" panose="03080402000500000000" pitchFamily="66" charset="0"/>
              </a:rPr>
              <a:t>Starter</a:t>
            </a:r>
          </a:p>
          <a:p>
            <a:r>
              <a:rPr lang="en-ZA" sz="3200" dirty="0">
                <a:solidFill>
                  <a:schemeClr val="bg1"/>
                </a:solidFill>
                <a:effectLst/>
                <a:latin typeface="Ink Free" panose="03080402000500000000" pitchFamily="66" charset="0"/>
              </a:rPr>
              <a:t>Fruit &amp; Snack Platter</a:t>
            </a:r>
          </a:p>
          <a:p>
            <a:endParaRPr lang="en-ZA" sz="1800" dirty="0">
              <a:solidFill>
                <a:schemeClr val="bg1"/>
              </a:solidFill>
              <a:effectLst/>
              <a:latin typeface="Ink Free" panose="03080402000500000000" pitchFamily="66" charset="0"/>
            </a:endParaRPr>
          </a:p>
          <a:p>
            <a:r>
              <a:rPr lang="en-ZA" sz="3600" b="1" dirty="0">
                <a:solidFill>
                  <a:schemeClr val="bg1"/>
                </a:solidFill>
                <a:effectLst/>
                <a:latin typeface="Ink Free" panose="03080402000500000000" pitchFamily="66" charset="0"/>
              </a:rPr>
              <a:t>Wine Tasting</a:t>
            </a:r>
          </a:p>
          <a:p>
            <a:r>
              <a:rPr lang="en-ZA" sz="3200" dirty="0">
                <a:solidFill>
                  <a:schemeClr val="bg1"/>
                </a:solidFill>
                <a:effectLst/>
                <a:latin typeface="Ink Free" panose="03080402000500000000" pitchFamily="66" charset="0"/>
              </a:rPr>
              <a:t>Home-Made Lemon Sorbet</a:t>
            </a:r>
          </a:p>
          <a:p>
            <a:endParaRPr lang="en-ZA" sz="1800" dirty="0">
              <a:solidFill>
                <a:schemeClr val="bg1"/>
              </a:solidFill>
              <a:effectLst/>
              <a:latin typeface="Ink Free" panose="03080402000500000000" pitchFamily="66" charset="0"/>
            </a:endParaRPr>
          </a:p>
          <a:p>
            <a:r>
              <a:rPr lang="en-ZA" sz="3600" b="1" dirty="0">
                <a:solidFill>
                  <a:schemeClr val="bg1"/>
                </a:solidFill>
                <a:effectLst/>
                <a:latin typeface="Ink Free" panose="03080402000500000000" pitchFamily="66" charset="0"/>
              </a:rPr>
              <a:t>Main</a:t>
            </a:r>
          </a:p>
          <a:p>
            <a:r>
              <a:rPr lang="en-ZA" sz="3200" dirty="0">
                <a:solidFill>
                  <a:schemeClr val="bg1"/>
                </a:solidFill>
                <a:effectLst/>
                <a:latin typeface="Ink Free" panose="03080402000500000000" pitchFamily="66" charset="0"/>
              </a:rPr>
              <a:t>Thai chicken Curry, </a:t>
            </a:r>
          </a:p>
          <a:p>
            <a:r>
              <a:rPr lang="en-ZA" sz="3200" dirty="0">
                <a:solidFill>
                  <a:schemeClr val="bg1"/>
                </a:solidFill>
                <a:effectLst/>
                <a:latin typeface="Ink Free" panose="03080402000500000000" pitchFamily="66" charset="0"/>
              </a:rPr>
              <a:t>Coriander &amp; Coconut Rice,</a:t>
            </a:r>
          </a:p>
          <a:p>
            <a:r>
              <a:rPr lang="en-ZA" sz="3200" dirty="0">
                <a:solidFill>
                  <a:schemeClr val="bg1"/>
                </a:solidFill>
                <a:effectLst/>
                <a:latin typeface="Ink Free" panose="03080402000500000000" pitchFamily="66" charset="0"/>
              </a:rPr>
              <a:t> Stir-fry Vegetables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4DBAA6B-18B7-4D87-ADDA-446AAF6676CD}"/>
              </a:ext>
            </a:extLst>
          </p:cNvPr>
          <p:cNvSpPr txBox="1">
            <a:spLocks/>
          </p:cNvSpPr>
          <p:nvPr/>
        </p:nvSpPr>
        <p:spPr>
          <a:xfrm>
            <a:off x="5879414" y="1596294"/>
            <a:ext cx="5829561" cy="104253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7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ZA" sz="1600" dirty="0">
                <a:solidFill>
                  <a:schemeClr val="bg1"/>
                </a:solidFill>
                <a:effectLst/>
                <a:latin typeface="Ink Free" panose="03080402000500000000" pitchFamily="66" charset="0"/>
              </a:rPr>
              <a:t>R65.00 per person</a:t>
            </a:r>
          </a:p>
          <a:p>
            <a:r>
              <a:rPr lang="en-ZA" sz="1600" dirty="0">
                <a:solidFill>
                  <a:schemeClr val="bg1"/>
                </a:solidFill>
                <a:effectLst/>
                <a:latin typeface="Ink Free" panose="03080402000500000000" pitchFamily="66" charset="0"/>
              </a:rPr>
              <a:t>Confirm bookings by Tuesday, 9am with The Bistro on ext. 1209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B9EC52-DE3E-42D9-AF50-54280B95E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241648"/>
            <a:ext cx="5396391" cy="809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89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178542C-8852-47C4-8E72-989968761A42}"/>
              </a:ext>
            </a:extLst>
          </p:cNvPr>
          <p:cNvSpPr txBox="1">
            <a:spLocks/>
          </p:cNvSpPr>
          <p:nvPr/>
        </p:nvSpPr>
        <p:spPr>
          <a:xfrm>
            <a:off x="4672668" y="1"/>
            <a:ext cx="7519332" cy="104253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ZA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ughs" pitchFamily="50" charset="0"/>
              </a:rPr>
              <a:t>Sunday Lunch </a:t>
            </a:r>
          </a:p>
          <a:p>
            <a:r>
              <a:rPr lang="en-ZA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ughs" pitchFamily="50" charset="0"/>
              </a:rPr>
              <a:t>16 February 2020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F620052-B536-4943-83D9-DF890D5A6165}"/>
              </a:ext>
            </a:extLst>
          </p:cNvPr>
          <p:cNvSpPr txBox="1">
            <a:spLocks/>
          </p:cNvSpPr>
          <p:nvPr/>
        </p:nvSpPr>
        <p:spPr>
          <a:xfrm>
            <a:off x="5386777" y="2552699"/>
            <a:ext cx="6805221" cy="374332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7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ZA" sz="3200" b="1" dirty="0">
                <a:solidFill>
                  <a:schemeClr val="bg1"/>
                </a:solidFill>
                <a:effectLst/>
                <a:latin typeface="Ink Free" panose="03080402000500000000" pitchFamily="66" charset="0"/>
              </a:rPr>
              <a:t>Starter</a:t>
            </a:r>
          </a:p>
          <a:p>
            <a:r>
              <a:rPr lang="en-ZA" sz="3200" dirty="0">
                <a:solidFill>
                  <a:schemeClr val="bg1"/>
                </a:solidFill>
                <a:effectLst/>
                <a:latin typeface="Ink Free" panose="03080402000500000000" pitchFamily="66" charset="0"/>
              </a:rPr>
              <a:t>Caprese Tartlet</a:t>
            </a:r>
          </a:p>
          <a:p>
            <a:endParaRPr lang="en-ZA" sz="3200" dirty="0">
              <a:solidFill>
                <a:schemeClr val="bg1"/>
              </a:solidFill>
              <a:effectLst/>
              <a:latin typeface="Ink Free" panose="03080402000500000000" pitchFamily="66" charset="0"/>
            </a:endParaRPr>
          </a:p>
          <a:p>
            <a:r>
              <a:rPr lang="en-ZA" sz="3200" b="1" dirty="0">
                <a:solidFill>
                  <a:schemeClr val="bg1"/>
                </a:solidFill>
                <a:effectLst/>
                <a:latin typeface="Ink Free" panose="03080402000500000000" pitchFamily="66" charset="0"/>
              </a:rPr>
              <a:t>Main</a:t>
            </a:r>
          </a:p>
          <a:p>
            <a:r>
              <a:rPr lang="en-ZA" sz="3200" dirty="0">
                <a:solidFill>
                  <a:schemeClr val="bg1"/>
                </a:solidFill>
                <a:effectLst/>
                <a:latin typeface="Ink Free" panose="03080402000500000000" pitchFamily="66" charset="0"/>
              </a:rPr>
              <a:t>Roast Beef &amp; Red Wine Gravy, </a:t>
            </a:r>
          </a:p>
          <a:p>
            <a:r>
              <a:rPr lang="en-ZA" sz="3200" dirty="0">
                <a:solidFill>
                  <a:schemeClr val="bg1"/>
                </a:solidFill>
                <a:effectLst/>
                <a:latin typeface="Ink Free" panose="03080402000500000000" pitchFamily="66" charset="0"/>
              </a:rPr>
              <a:t>Potato Bake &amp; Sautéed Vegetables</a:t>
            </a:r>
          </a:p>
          <a:p>
            <a:endParaRPr lang="en-ZA" sz="3200" dirty="0">
              <a:solidFill>
                <a:schemeClr val="bg1"/>
              </a:solidFill>
              <a:effectLst/>
              <a:latin typeface="Ink Free" panose="03080402000500000000" pitchFamily="66" charset="0"/>
            </a:endParaRPr>
          </a:p>
          <a:p>
            <a:r>
              <a:rPr lang="en-ZA" sz="3200" b="1" dirty="0">
                <a:solidFill>
                  <a:schemeClr val="bg1"/>
                </a:solidFill>
                <a:effectLst/>
                <a:latin typeface="Ink Free" panose="03080402000500000000" pitchFamily="66" charset="0"/>
              </a:rPr>
              <a:t>Dessert</a:t>
            </a:r>
            <a:endParaRPr lang="en-ZA" sz="3200" dirty="0">
              <a:solidFill>
                <a:schemeClr val="bg1"/>
              </a:solidFill>
              <a:effectLst/>
              <a:latin typeface="Ink Free" panose="03080402000500000000" pitchFamily="66" charset="0"/>
            </a:endParaRPr>
          </a:p>
          <a:p>
            <a:r>
              <a:rPr lang="en-ZA" sz="3200" dirty="0">
                <a:solidFill>
                  <a:schemeClr val="bg1"/>
                </a:solidFill>
                <a:effectLst/>
                <a:latin typeface="Ink Free" panose="03080402000500000000" pitchFamily="66" charset="0"/>
              </a:rPr>
              <a:t>Ice Cream Sunday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4DBAA6B-18B7-4D87-ADDA-446AAF6676CD}"/>
              </a:ext>
            </a:extLst>
          </p:cNvPr>
          <p:cNvSpPr txBox="1">
            <a:spLocks/>
          </p:cNvSpPr>
          <p:nvPr/>
        </p:nvSpPr>
        <p:spPr>
          <a:xfrm>
            <a:off x="5207814" y="1042534"/>
            <a:ext cx="6805220" cy="104253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7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ZA" sz="1600" dirty="0">
                <a:solidFill>
                  <a:schemeClr val="bg1"/>
                </a:solidFill>
                <a:effectLst/>
                <a:latin typeface="Ink Free" panose="03080402000500000000" pitchFamily="66" charset="0"/>
              </a:rPr>
              <a:t>R76.00 per person</a:t>
            </a:r>
          </a:p>
          <a:p>
            <a:r>
              <a:rPr lang="en-ZA" sz="1600" dirty="0">
                <a:solidFill>
                  <a:schemeClr val="bg1"/>
                </a:solidFill>
                <a:effectLst/>
                <a:latin typeface="Ink Free" panose="03080402000500000000" pitchFamily="66" charset="0"/>
              </a:rPr>
              <a:t>Please request </a:t>
            </a:r>
            <a:r>
              <a:rPr lang="en-ZA" sz="1600" b="1" dirty="0">
                <a:solidFill>
                  <a:schemeClr val="bg1"/>
                </a:solidFill>
                <a:effectLst/>
                <a:latin typeface="Ink Free" panose="03080402000500000000" pitchFamily="66" charset="0"/>
              </a:rPr>
              <a:t>GLUTEN FREE</a:t>
            </a:r>
            <a:r>
              <a:rPr lang="en-ZA" sz="1600" dirty="0">
                <a:solidFill>
                  <a:schemeClr val="bg1"/>
                </a:solidFill>
                <a:effectLst/>
                <a:latin typeface="Ink Free" panose="03080402000500000000" pitchFamily="66" charset="0"/>
              </a:rPr>
              <a:t> option when booking</a:t>
            </a:r>
          </a:p>
          <a:p>
            <a:r>
              <a:rPr lang="en-ZA" sz="1600" dirty="0">
                <a:solidFill>
                  <a:schemeClr val="bg1"/>
                </a:solidFill>
                <a:effectLst/>
                <a:latin typeface="Ink Free" panose="03080402000500000000" pitchFamily="66" charset="0"/>
              </a:rPr>
              <a:t>Confirm bookings by Friday, 4pm with The Bistro on ext. 1209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FE25CF-818A-47C8-B836-E189CF642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1426"/>
            <a:ext cx="4966283" cy="744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43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Image result for love hearts banner">
            <a:extLst>
              <a:ext uri="{FF2B5EF4-FFF2-40B4-BE49-F238E27FC236}">
                <a16:creationId xmlns:a16="http://schemas.microsoft.com/office/drawing/2014/main" id="{2823ACE6-AF30-44C1-BD20-C5C8E601D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77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6F710E-A87D-4DC5-9CED-3BD755911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3850"/>
            <a:ext cx="12192000" cy="1076325"/>
          </a:xfrm>
        </p:spPr>
        <p:txBody>
          <a:bodyPr>
            <a:normAutofit/>
          </a:bodyPr>
          <a:lstStyle/>
          <a:p>
            <a:r>
              <a:rPr lang="en-ZA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ughs" pitchFamily="50" charset="0"/>
              </a:rPr>
              <a:t>Important Dates to Diarize</a:t>
            </a:r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ghs" pitchFamily="50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3401BA3-88CF-45C9-990A-EB61DA398CB5}"/>
              </a:ext>
            </a:extLst>
          </p:cNvPr>
          <p:cNvSpPr txBox="1">
            <a:spLocks/>
          </p:cNvSpPr>
          <p:nvPr/>
        </p:nvSpPr>
        <p:spPr>
          <a:xfrm>
            <a:off x="131058" y="4316237"/>
            <a:ext cx="5715003" cy="192230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60525"/>
            <a:r>
              <a:rPr lang="en-ZA" sz="2000" b="1" dirty="0">
                <a:solidFill>
                  <a:schemeClr val="bg1"/>
                </a:solidFill>
                <a:latin typeface="Ink Free" panose="03080402000500000000" pitchFamily="66" charset="0"/>
                <a:cs typeface="Arabic Typesetting" panose="03020402040406030203" pitchFamily="66" charset="-78"/>
              </a:rPr>
              <a:t>Book Club</a:t>
            </a:r>
          </a:p>
          <a:p>
            <a:pPr marL="1660525"/>
            <a:endParaRPr lang="en-ZA" sz="2000" b="1" dirty="0">
              <a:solidFill>
                <a:schemeClr val="bg1"/>
              </a:solidFill>
              <a:latin typeface="Ink Free" panose="03080402000500000000" pitchFamily="66" charset="0"/>
              <a:cs typeface="Arabic Typesetting" panose="03020402040406030203" pitchFamily="66" charset="-78"/>
            </a:endParaRPr>
          </a:p>
          <a:p>
            <a:pPr marL="1660525"/>
            <a:r>
              <a:rPr lang="en-ZA" sz="2000" b="1" dirty="0">
                <a:solidFill>
                  <a:schemeClr val="bg1"/>
                </a:solidFill>
                <a:latin typeface="Ink Free" panose="03080402000500000000" pitchFamily="66" charset="0"/>
                <a:cs typeface="Arabic Typesetting" panose="03020402040406030203" pitchFamily="66" charset="-78"/>
              </a:rPr>
              <a:t>18 February 2020</a:t>
            </a:r>
          </a:p>
          <a:p>
            <a:pPr marL="1660525"/>
            <a:endParaRPr lang="en-ZA" sz="1200" b="1" dirty="0">
              <a:solidFill>
                <a:schemeClr val="bg1"/>
              </a:solidFill>
              <a:latin typeface="Ink Free" panose="03080402000500000000" pitchFamily="66" charset="0"/>
              <a:cs typeface="Arabic Typesetting" panose="03020402040406030203" pitchFamily="66" charset="-78"/>
            </a:endParaRPr>
          </a:p>
          <a:p>
            <a:pPr marL="1660525"/>
            <a:endParaRPr lang="en-ZA" sz="1600" b="1" dirty="0">
              <a:solidFill>
                <a:schemeClr val="bg1"/>
              </a:solidFill>
              <a:latin typeface="Ink Free" panose="03080402000500000000" pitchFamily="66" charset="0"/>
              <a:cs typeface="Arabic Typesetting" panose="03020402040406030203" pitchFamily="66" charset="-78"/>
            </a:endParaRPr>
          </a:p>
          <a:p>
            <a:pPr marL="1660525"/>
            <a:endParaRPr lang="en-ZA" sz="1800" b="1" dirty="0">
              <a:solidFill>
                <a:schemeClr val="bg1"/>
              </a:solidFill>
              <a:latin typeface="Ink Free" panose="03080402000500000000" pitchFamily="66" charset="0"/>
              <a:cs typeface="Arabic Typesetting" panose="03020402040406030203" pitchFamily="66" charset="-78"/>
            </a:endParaRPr>
          </a:p>
        </p:txBody>
      </p:sp>
      <p:pic>
        <p:nvPicPr>
          <p:cNvPr id="2054" name="Picture 6" descr="Image result for wine tasting">
            <a:extLst>
              <a:ext uri="{FF2B5EF4-FFF2-40B4-BE49-F238E27FC236}">
                <a16:creationId xmlns:a16="http://schemas.microsoft.com/office/drawing/2014/main" id="{70E82D31-430B-44CA-8FFA-F6AFCD31A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67" y="1864364"/>
            <a:ext cx="2664710" cy="184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2916B8F-BAF9-4C7A-BDEC-7005DEF7DA3A}"/>
              </a:ext>
            </a:extLst>
          </p:cNvPr>
          <p:cNvSpPr txBox="1">
            <a:spLocks/>
          </p:cNvSpPr>
          <p:nvPr/>
        </p:nvSpPr>
        <p:spPr>
          <a:xfrm>
            <a:off x="131057" y="1810758"/>
            <a:ext cx="5715004" cy="1922304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00350">
              <a:tabLst>
                <a:tab pos="3597275" algn="l"/>
              </a:tabLst>
            </a:pPr>
            <a:r>
              <a:rPr lang="en-ZA" sz="2000" b="1" dirty="0">
                <a:solidFill>
                  <a:schemeClr val="bg1"/>
                </a:solidFill>
                <a:latin typeface="Ink Free" panose="03080402000500000000" pitchFamily="66" charset="0"/>
                <a:cs typeface="Arabic Typesetting" panose="03020402040406030203" pitchFamily="66" charset="-78"/>
              </a:rPr>
              <a:t>Valentine’s Day Wine Tasting Dinner</a:t>
            </a:r>
          </a:p>
          <a:p>
            <a:pPr marL="2800350">
              <a:tabLst>
                <a:tab pos="3597275" algn="l"/>
              </a:tabLst>
            </a:pPr>
            <a:endParaRPr lang="en-ZA" sz="2000" b="1" dirty="0">
              <a:solidFill>
                <a:schemeClr val="bg1"/>
              </a:solidFill>
              <a:latin typeface="Ink Free" panose="03080402000500000000" pitchFamily="66" charset="0"/>
              <a:cs typeface="Arabic Typesetting" panose="03020402040406030203" pitchFamily="66" charset="-78"/>
            </a:endParaRPr>
          </a:p>
          <a:p>
            <a:pPr marL="2800350">
              <a:tabLst>
                <a:tab pos="3597275" algn="l"/>
              </a:tabLst>
            </a:pPr>
            <a:r>
              <a:rPr lang="en-ZA" sz="2000" b="1" dirty="0">
                <a:solidFill>
                  <a:schemeClr val="bg1"/>
                </a:solidFill>
                <a:latin typeface="Ink Free" panose="03080402000500000000" pitchFamily="66" charset="0"/>
                <a:cs typeface="Arabic Typesetting" panose="03020402040406030203" pitchFamily="66" charset="-78"/>
              </a:rPr>
              <a:t>12 February 2020</a:t>
            </a:r>
            <a:endParaRPr lang="en-ZA" sz="1400" b="1" dirty="0">
              <a:solidFill>
                <a:schemeClr val="bg1"/>
              </a:solidFill>
              <a:latin typeface="Ink Free" panose="03080402000500000000" pitchFamily="66" charset="0"/>
              <a:cs typeface="Arabic Typesetting" panose="03020402040406030203" pitchFamily="66" charset="-78"/>
            </a:endParaRPr>
          </a:p>
          <a:p>
            <a:pPr marL="2914650">
              <a:tabLst>
                <a:tab pos="3597275" algn="l"/>
              </a:tabLst>
            </a:pPr>
            <a:endParaRPr lang="en-ZA" sz="1400" b="1" dirty="0">
              <a:solidFill>
                <a:schemeClr val="bg1"/>
              </a:solidFill>
              <a:latin typeface="Ink Free" panose="03080402000500000000" pitchFamily="66" charset="0"/>
              <a:cs typeface="Arabic Typesetting" panose="03020402040406030203" pitchFamily="66" charset="-78"/>
            </a:endParaRPr>
          </a:p>
          <a:p>
            <a:pPr marL="2914650">
              <a:tabLst>
                <a:tab pos="3597275" algn="l"/>
              </a:tabLst>
            </a:pPr>
            <a:endParaRPr lang="en-ZA" sz="1400" b="1" dirty="0">
              <a:solidFill>
                <a:schemeClr val="bg1"/>
              </a:solidFill>
              <a:latin typeface="Ink Free" panose="03080402000500000000" pitchFamily="66" charset="0"/>
              <a:cs typeface="Arabic Typesetting" panose="03020402040406030203" pitchFamily="66" charset="-78"/>
            </a:endParaRPr>
          </a:p>
        </p:txBody>
      </p:sp>
      <p:pic>
        <p:nvPicPr>
          <p:cNvPr id="2056" name="Picture 8" descr="Image result for jo watson">
            <a:extLst>
              <a:ext uri="{FF2B5EF4-FFF2-40B4-BE49-F238E27FC236}">
                <a16:creationId xmlns:a16="http://schemas.microsoft.com/office/drawing/2014/main" id="{E93D65F8-0805-4D07-ABA8-D3C846DF9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67" y="4347408"/>
            <a:ext cx="1527425" cy="183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meeting">
            <a:extLst>
              <a:ext uri="{FF2B5EF4-FFF2-40B4-BE49-F238E27FC236}">
                <a16:creationId xmlns:a16="http://schemas.microsoft.com/office/drawing/2014/main" id="{3C9C8E4F-0252-48D7-885B-BBB8938B8D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7250" l="3500" r="98750">
                        <a14:foregroundMark x1="10125" y1="52500" x2="12750" y2="66000"/>
                        <a14:foregroundMark x1="17125" y1="84875" x2="17125" y2="84875"/>
                        <a14:foregroundMark x1="12000" y1="82875" x2="12000" y2="82875"/>
                        <a14:foregroundMark x1="37625" y1="84875" x2="37625" y2="84875"/>
                        <a14:foregroundMark x1="64500" y1="81750" x2="64500" y2="81750"/>
                        <a14:foregroundMark x1="52125" y1="80125" x2="52125" y2="80125"/>
                        <a14:foregroundMark x1="84250" y1="84750" x2="84250" y2="84750"/>
                        <a14:foregroundMark x1="90250" y1="83750" x2="90250" y2="83750"/>
                        <a14:foregroundMark x1="79625" y1="82750" x2="79625" y2="82750"/>
                        <a14:foregroundMark x1="65750" y1="79875" x2="65750" y2="79875"/>
                        <a14:foregroundMark x1="64875" y1="80375" x2="64875" y2="80375"/>
                        <a14:backgroundMark x1="10000" y1="27625" x2="92000" y2="28875"/>
                        <a14:backgroundMark x1="13375" y1="21500" x2="74875" y2="17875"/>
                        <a14:backgroundMark x1="50875" y1="34625" x2="91625" y2="36000"/>
                        <a14:backgroundMark x1="6625" y1="36000" x2="33250" y2="36000"/>
                        <a14:backgroundMark x1="85750" y1="45250" x2="95500" y2="29750"/>
                        <a14:backgroundMark x1="57000" y1="14500" x2="78000" y2="11750"/>
                        <a14:backgroundMark x1="20750" y1="15250" x2="57250" y2="14500"/>
                        <a14:backgroundMark x1="63500" y1="26000" x2="93875" y2="19250"/>
                        <a14:backgroundMark x1="93875" y1="44625" x2="93500" y2="22750"/>
                        <a14:backgroundMark x1="7000" y1="39250" x2="9625" y2="13375"/>
                        <a14:backgroundMark x1="51000" y1="81750" x2="51000" y2="81750"/>
                        <a14:backgroundMark x1="50250" y1="77625" x2="50250" y2="77625"/>
                        <a14:backgroundMark x1="42250" y1="67750" x2="42250" y2="67750"/>
                        <a14:backgroundMark x1="23750" y1="72000" x2="23750" y2="72000"/>
                        <a14:backgroundMark x1="30500" y1="73750" x2="30500" y2="73750"/>
                        <a14:backgroundMark x1="30125" y1="71500" x2="30125" y2="71500"/>
                        <a14:backgroundMark x1="73625" y1="83250" x2="73625" y2="83250"/>
                        <a14:backgroundMark x1="73875" y1="77000" x2="73875" y2="77000"/>
                        <a14:backgroundMark x1="71250" y1="71750" x2="71250" y2="71750"/>
                        <a14:backgroundMark x1="88500" y1="80125" x2="88500" y2="80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7" t="45279" b="11666"/>
          <a:stretch/>
        </p:blipFill>
        <p:spPr bwMode="auto">
          <a:xfrm>
            <a:off x="6560615" y="4845088"/>
            <a:ext cx="1927223" cy="86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E12D181-818C-4572-B560-67B3FCB80014}"/>
              </a:ext>
            </a:extLst>
          </p:cNvPr>
          <p:cNvSpPr txBox="1">
            <a:spLocks/>
          </p:cNvSpPr>
          <p:nvPr/>
        </p:nvSpPr>
        <p:spPr>
          <a:xfrm>
            <a:off x="6345941" y="4316237"/>
            <a:ext cx="5640992" cy="192230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0"/>
            <a:r>
              <a:rPr lang="en-ZA" sz="2000" b="1" dirty="0">
                <a:solidFill>
                  <a:schemeClr val="bg1"/>
                </a:solidFill>
                <a:latin typeface="Ink Free" panose="03080402000500000000" pitchFamily="66" charset="0"/>
                <a:cs typeface="Arabic Typesetting" panose="03020402040406030203" pitchFamily="66" charset="-78"/>
              </a:rPr>
              <a:t>ResCom Six Month Feedback Meeting</a:t>
            </a:r>
          </a:p>
          <a:p>
            <a:pPr marL="2286000"/>
            <a:endParaRPr lang="en-ZA" sz="2000" b="1" dirty="0">
              <a:solidFill>
                <a:schemeClr val="bg1"/>
              </a:solidFill>
              <a:latin typeface="Ink Free" panose="03080402000500000000" pitchFamily="66" charset="0"/>
              <a:cs typeface="Arabic Typesetting" panose="03020402040406030203" pitchFamily="66" charset="-78"/>
            </a:endParaRPr>
          </a:p>
          <a:p>
            <a:pPr marL="2286000"/>
            <a:r>
              <a:rPr lang="en-ZA" sz="2000" b="1" dirty="0">
                <a:solidFill>
                  <a:schemeClr val="bg1"/>
                </a:solidFill>
                <a:latin typeface="Ink Free" panose="03080402000500000000" pitchFamily="66" charset="0"/>
                <a:cs typeface="Arabic Typesetting" panose="03020402040406030203" pitchFamily="66" charset="-78"/>
              </a:rPr>
              <a:t>26 February 2020</a:t>
            </a:r>
          </a:p>
          <a:p>
            <a:pPr marL="2286000"/>
            <a:endParaRPr lang="en-ZA" sz="1400" b="1" dirty="0">
              <a:solidFill>
                <a:schemeClr val="bg1"/>
              </a:solidFill>
              <a:latin typeface="Ink Free" panose="03080402000500000000" pitchFamily="66" charset="0"/>
              <a:cs typeface="Arabic Typesetting" panose="03020402040406030203" pitchFamily="66" charset="-78"/>
            </a:endParaRPr>
          </a:p>
          <a:p>
            <a:endParaRPr lang="en-ZA" sz="1050" b="1" dirty="0">
              <a:solidFill>
                <a:schemeClr val="bg1"/>
              </a:solidFill>
              <a:latin typeface="Ink Free" panose="03080402000500000000" pitchFamily="66" charset="0"/>
              <a:cs typeface="Arabic Typesetting" panose="03020402040406030203" pitchFamily="66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24F6CB-A718-436E-95AC-955164186FB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759" b="54167" l="33698" r="65417">
                        <a14:foregroundMark x1="34010" y1="53519" x2="33958" y2="12593"/>
                        <a14:foregroundMark x1="34531" y1="53241" x2="65000" y2="53426"/>
                        <a14:foregroundMark x1="64948" y1="53426" x2="64583" y2="11759"/>
                        <a14:foregroundMark x1="64010" y1="13241" x2="39844" y2="12963"/>
                        <a14:foregroundMark x1="43229" y1="49074" x2="53750" y2="49815"/>
                        <a14:foregroundMark x1="33750" y1="51389" x2="46302" y2="51481"/>
                        <a14:backgroundMark x1="46667" y1="52222" x2="34896" y2="52315"/>
                        <a14:backgroundMark x1="45313" y1="52870" x2="34635" y2="52870"/>
                        <a14:backgroundMark x1="34375" y1="53796" x2="34375" y2="53796"/>
                        <a14:backgroundMark x1="35208" y1="53796" x2="44844" y2="53796"/>
                        <a14:backgroundMark x1="44635" y1="52778" x2="44531" y2="53889"/>
                        <a14:backgroundMark x1="43906" y1="53056" x2="43854" y2="54444"/>
                        <a14:backgroundMark x1="42917" y1="53056" x2="42604" y2="54167"/>
                        <a14:backgroundMark x1="41719" y1="53056" x2="41563" y2="53981"/>
                        <a14:backgroundMark x1="44844" y1="53519" x2="35938" y2="53519"/>
                        <a14:backgroundMark x1="35313" y1="52963" x2="35208" y2="53796"/>
                        <a14:backgroundMark x1="35052" y1="53333" x2="42500" y2="53333"/>
                        <a14:backgroundMark x1="42552" y1="53519" x2="44531" y2="53333"/>
                        <a14:backgroundMark x1="44792" y1="53611" x2="44792" y2="52870"/>
                        <a14:backgroundMark x1="44688" y1="53889" x2="44688" y2="52963"/>
                        <a14:backgroundMark x1="42656" y1="53796" x2="42656" y2="52685"/>
                        <a14:backgroundMark x1="42708" y1="52037" x2="43125" y2="54444"/>
                        <a14:backgroundMark x1="43177" y1="52870" x2="43594" y2="54167"/>
                        <a14:backgroundMark x1="43021" y1="52500" x2="43281" y2="53889"/>
                        <a14:backgroundMark x1="42031" y1="53981" x2="43698" y2="53148"/>
                        <a14:backgroundMark x1="41458" y1="53796" x2="42865" y2="52593"/>
                        <a14:backgroundMark x1="35000" y1="53889" x2="34896" y2="52778"/>
                        <a14:backgroundMark x1="34948" y1="51667" x2="44531" y2="51574"/>
                        <a14:backgroundMark x1="44740" y1="54444" x2="44688" y2="52037"/>
                        <a14:backgroundMark x1="34063" y1="51667" x2="46302" y2="51574"/>
                        <a14:backgroundMark x1="34115" y1="51481" x2="45052" y2="51389"/>
                        <a14:backgroundMark x1="35156" y1="52130" x2="35156" y2="54167"/>
                        <a14:backgroundMark x1="35000" y1="52407" x2="35156" y2="54074"/>
                        <a14:backgroundMark x1="35000" y1="53889" x2="43490" y2="53519"/>
                        <a14:backgroundMark x1="44479" y1="53519" x2="44427" y2="52407"/>
                        <a14:backgroundMark x1="43906" y1="52407" x2="43438" y2="53889"/>
                        <a14:backgroundMark x1="42188" y1="52500" x2="41354" y2="53796"/>
                        <a14:backgroundMark x1="40052" y1="52593" x2="39427" y2="53611"/>
                        <a14:backgroundMark x1="37656" y1="52870" x2="35990" y2="53704"/>
                      </a14:backgroundRemoval>
                    </a14:imgEffect>
                  </a14:imgLayer>
                </a14:imgProps>
              </a:ext>
            </a:extLst>
          </a:blip>
          <a:srcRect l="33468" t="12327" r="34480" b="45157"/>
          <a:stretch/>
        </p:blipFill>
        <p:spPr>
          <a:xfrm>
            <a:off x="6448471" y="1870642"/>
            <a:ext cx="2574632" cy="192102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6E3D34F-9E6D-40C6-A9B7-EF0F75011274}"/>
              </a:ext>
            </a:extLst>
          </p:cNvPr>
          <p:cNvSpPr txBox="1">
            <a:spLocks/>
          </p:cNvSpPr>
          <p:nvPr/>
        </p:nvSpPr>
        <p:spPr>
          <a:xfrm>
            <a:off x="6345940" y="1805840"/>
            <a:ext cx="5715003" cy="1921028"/>
          </a:xfrm>
          <a:prstGeom prst="rect">
            <a:avLst/>
          </a:prstGeom>
          <a:ln>
            <a:solidFill>
              <a:schemeClr val="bg2">
                <a:lumMod val="75000"/>
                <a:lumOff val="25000"/>
              </a:schemeClr>
            </a:solidFill>
          </a:ln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43200" indent="57150"/>
            <a:r>
              <a:rPr lang="en-ZA" sz="2000" b="1" dirty="0">
                <a:solidFill>
                  <a:schemeClr val="bg1"/>
                </a:solidFill>
                <a:latin typeface="Ink Free" panose="03080402000500000000" pitchFamily="66" charset="0"/>
                <a:cs typeface="Arabic Typesetting" panose="03020402040406030203" pitchFamily="66" charset="-78"/>
              </a:rPr>
              <a:t>Sales Event</a:t>
            </a:r>
          </a:p>
          <a:p>
            <a:pPr marL="2743200" indent="57150"/>
            <a:endParaRPr lang="en-ZA" sz="2000" b="1" dirty="0">
              <a:solidFill>
                <a:schemeClr val="bg1"/>
              </a:solidFill>
              <a:latin typeface="Ink Free" panose="03080402000500000000" pitchFamily="66" charset="0"/>
              <a:cs typeface="Arabic Typesetting" panose="03020402040406030203" pitchFamily="66" charset="-78"/>
            </a:endParaRPr>
          </a:p>
          <a:p>
            <a:pPr marL="2743200" indent="57150"/>
            <a:r>
              <a:rPr lang="en-ZA" sz="2000" b="1" dirty="0">
                <a:solidFill>
                  <a:schemeClr val="bg1"/>
                </a:solidFill>
                <a:latin typeface="Ink Free" panose="03080402000500000000" pitchFamily="66" charset="0"/>
                <a:cs typeface="Arabic Typesetting" panose="03020402040406030203" pitchFamily="66" charset="-78"/>
              </a:rPr>
              <a:t>15 February 2020</a:t>
            </a:r>
          </a:p>
          <a:p>
            <a:pPr marL="2743200" indent="57150"/>
            <a:endParaRPr lang="en-ZA" sz="1400" b="1" dirty="0">
              <a:solidFill>
                <a:schemeClr val="bg1"/>
              </a:solidFill>
              <a:latin typeface="Ink Free" panose="03080402000500000000" pitchFamily="66" charset="0"/>
              <a:cs typeface="Arabic Typesetting" panose="03020402040406030203" pitchFamily="66" charset="-78"/>
            </a:endParaRPr>
          </a:p>
          <a:p>
            <a:pPr marL="2743200" indent="57150"/>
            <a:endParaRPr lang="en-ZA" sz="1400" b="1" dirty="0">
              <a:solidFill>
                <a:schemeClr val="bg1"/>
              </a:solidFill>
              <a:latin typeface="Ink Free" panose="03080402000500000000" pitchFamily="66" charset="0"/>
              <a:cs typeface="Arabic Typesetting" panose="03020402040406030203" pitchFamily="66" charset="-78"/>
            </a:endParaRPr>
          </a:p>
          <a:p>
            <a:pPr marL="2743200" indent="57150"/>
            <a:endParaRPr lang="en-ZA" sz="1400" b="1" dirty="0">
              <a:solidFill>
                <a:schemeClr val="bg1"/>
              </a:solidFill>
              <a:latin typeface="Ink Free" panose="03080402000500000000" pitchFamily="66" charset="0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4853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D5781-035F-4701-871F-873015719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4176" y="1936750"/>
            <a:ext cx="2983387" cy="2171700"/>
          </a:xfrm>
        </p:spPr>
        <p:txBody>
          <a:bodyPr>
            <a:normAutofit fontScale="90000"/>
          </a:bodyPr>
          <a:lstStyle/>
          <a:p>
            <a:r>
              <a:rPr lang="en-ZA" sz="2400" b="1" dirty="0">
                <a:solidFill>
                  <a:schemeClr val="bg1"/>
                </a:solidFill>
                <a:latin typeface="Ink Free" panose="03080402000500000000" pitchFamily="66" charset="0"/>
              </a:rPr>
              <a:t>Join us for a talk on</a:t>
            </a:r>
            <a:br>
              <a:rPr lang="en-ZA" sz="2400" b="1" dirty="0">
                <a:solidFill>
                  <a:schemeClr val="bg1"/>
                </a:solidFill>
                <a:latin typeface="Ink Free" panose="03080402000500000000" pitchFamily="66" charset="0"/>
              </a:rPr>
            </a:br>
            <a:br>
              <a:rPr lang="en-ZA" sz="2400" b="1" dirty="0">
                <a:solidFill>
                  <a:schemeClr val="bg1"/>
                </a:solidFill>
                <a:latin typeface="Ink Free" panose="03080402000500000000" pitchFamily="66" charset="0"/>
              </a:rPr>
            </a:br>
            <a:br>
              <a:rPr lang="en-ZA" sz="4400" b="1" dirty="0">
                <a:solidFill>
                  <a:schemeClr val="bg1"/>
                </a:solidFill>
                <a:latin typeface="Ink Free" panose="03080402000500000000" pitchFamily="66" charset="0"/>
              </a:rPr>
            </a:br>
            <a:br>
              <a:rPr lang="en-ZA" sz="4400" b="1" dirty="0">
                <a:solidFill>
                  <a:schemeClr val="bg1"/>
                </a:solidFill>
                <a:latin typeface="Ink Free" panose="03080402000500000000" pitchFamily="66" charset="0"/>
              </a:rPr>
            </a:br>
            <a:endParaRPr lang="en-US" sz="4400" b="1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B87CF9-DC12-4B63-B7FB-16FE0A649CBE}"/>
              </a:ext>
            </a:extLst>
          </p:cNvPr>
          <p:cNvSpPr txBox="1">
            <a:spLocks/>
          </p:cNvSpPr>
          <p:nvPr/>
        </p:nvSpPr>
        <p:spPr>
          <a:xfrm>
            <a:off x="4052351" y="3691549"/>
            <a:ext cx="6403254" cy="22687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2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Presented by: Sr Marius Grobler</a:t>
            </a:r>
          </a:p>
          <a:p>
            <a:pPr algn="l"/>
            <a:r>
              <a:rPr lang="en-ZA" sz="2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Date: 13 February 2020</a:t>
            </a:r>
          </a:p>
          <a:p>
            <a:pPr algn="l"/>
            <a:r>
              <a:rPr lang="en-ZA" sz="2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Time: 2pm</a:t>
            </a:r>
          </a:p>
          <a:p>
            <a:pPr algn="l"/>
            <a:r>
              <a:rPr lang="en-ZA" sz="2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Venue: Evergreen Lifestyle Centre</a:t>
            </a:r>
            <a:endParaRPr lang="en-US" sz="20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806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702A8D-35D9-4C42-AECC-CAA7A34F2B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276" t="1624" r="1276" b="13109"/>
          <a:stretch/>
        </p:blipFill>
        <p:spPr>
          <a:xfrm>
            <a:off x="4149153" y="0"/>
            <a:ext cx="804298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278587C-A702-419F-947B-119C389E5ADD}"/>
              </a:ext>
            </a:extLst>
          </p:cNvPr>
          <p:cNvSpPr/>
          <p:nvPr/>
        </p:nvSpPr>
        <p:spPr>
          <a:xfrm>
            <a:off x="304831" y="1997839"/>
            <a:ext cx="3844322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0066"/>
                </a:solidFill>
                <a:latin typeface="Ink Free" panose="03080402000500000000" pitchFamily="66" charset="0"/>
              </a:rPr>
              <a:t>C</a:t>
            </a:r>
            <a:r>
              <a:rPr lang="en-ZA" sz="6000" b="1" dirty="0">
                <a:solidFill>
                  <a:srgbClr val="FF0066"/>
                </a:solidFill>
                <a:latin typeface="Ink Free" panose="03080402000500000000" pitchFamily="66" charset="0"/>
              </a:rPr>
              <a:t>ancer</a:t>
            </a:r>
          </a:p>
          <a:p>
            <a:r>
              <a:rPr lang="en-ZA" sz="6000" b="1" dirty="0">
                <a:solidFill>
                  <a:srgbClr val="FF0066"/>
                </a:solidFill>
                <a:latin typeface="Ink Free" panose="03080402000500000000" pitchFamily="66" charset="0"/>
              </a:rPr>
              <a:t>awareness </a:t>
            </a:r>
          </a:p>
          <a:p>
            <a:r>
              <a:rPr lang="en-ZA" sz="6000" b="1" dirty="0">
                <a:solidFill>
                  <a:srgbClr val="FF0066"/>
                </a:solidFill>
                <a:latin typeface="Ink Free" panose="03080402000500000000" pitchFamily="66" charset="0"/>
              </a:rPr>
              <a:t>ribbons</a:t>
            </a:r>
          </a:p>
        </p:txBody>
      </p:sp>
    </p:spTree>
    <p:extLst>
      <p:ext uri="{BB962C8B-B14F-4D97-AF65-F5344CB8AC3E}">
        <p14:creationId xmlns:p14="http://schemas.microsoft.com/office/powerpoint/2010/main" val="12653091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DarkSeedLeftStep">
      <a:dk1>
        <a:srgbClr val="000000"/>
      </a:dk1>
      <a:lt1>
        <a:srgbClr val="FFFFFF"/>
      </a:lt1>
      <a:dk2>
        <a:srgbClr val="412924"/>
      </a:dk2>
      <a:lt2>
        <a:srgbClr val="E7E2E8"/>
      </a:lt2>
      <a:accent1>
        <a:srgbClr val="3BB921"/>
      </a:accent1>
      <a:accent2>
        <a:srgbClr val="70B213"/>
      </a:accent2>
      <a:accent3>
        <a:srgbClr val="A5A51D"/>
      </a:accent3>
      <a:accent4>
        <a:srgbClr val="D58517"/>
      </a:accent4>
      <a:accent5>
        <a:srgbClr val="E74829"/>
      </a:accent5>
      <a:accent6>
        <a:srgbClr val="D51747"/>
      </a:accent6>
      <a:hlink>
        <a:srgbClr val="BF693F"/>
      </a:hlink>
      <a:folHlink>
        <a:srgbClr val="7F7F7F"/>
      </a:folHlink>
    </a:clrScheme>
    <a:fontScheme name="Slate">
      <a:majorFont>
        <a:latin typeface="Georgia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Dubai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553</Words>
  <Application>Microsoft Office PowerPoint</Application>
  <PresentationFormat>Widescreen</PresentationFormat>
  <Paragraphs>173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Dubai</vt:lpstr>
      <vt:lpstr>Franklin Gothic Medium</vt:lpstr>
      <vt:lpstr>Georgia Pro</vt:lpstr>
      <vt:lpstr>Hughs</vt:lpstr>
      <vt:lpstr>Ink Free</vt:lpstr>
      <vt:lpstr>Wingdings 2</vt:lpstr>
      <vt:lpstr>SlateVTI</vt:lpstr>
      <vt:lpstr>What’s Happening Next Week</vt:lpstr>
      <vt:lpstr>Social Activities</vt:lpstr>
      <vt:lpstr>PowerPoint Presentation</vt:lpstr>
      <vt:lpstr>PowerPoint Presentation</vt:lpstr>
      <vt:lpstr>PowerPoint Presentation</vt:lpstr>
      <vt:lpstr>PowerPoint Presentation</vt:lpstr>
      <vt:lpstr>Important Dates to Diarize</vt:lpstr>
      <vt:lpstr>Join us for a talk on    </vt:lpstr>
      <vt:lpstr>PowerPoint Presentation</vt:lpstr>
      <vt:lpstr>Entertainment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Happening Next Week</dc:title>
  <dc:creator>René Kleynhans</dc:creator>
  <cp:lastModifiedBy>Wilma Swart</cp:lastModifiedBy>
  <cp:revision>48</cp:revision>
  <dcterms:created xsi:type="dcterms:W3CDTF">2020-02-06T05:31:37Z</dcterms:created>
  <dcterms:modified xsi:type="dcterms:W3CDTF">2020-02-07T16:08:11Z</dcterms:modified>
</cp:coreProperties>
</file>