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7" r:id="rId2"/>
    <p:sldId id="273" r:id="rId3"/>
    <p:sldId id="256" r:id="rId4"/>
    <p:sldId id="270" r:id="rId5"/>
    <p:sldId id="271" r:id="rId6"/>
    <p:sldId id="268" r:id="rId7"/>
    <p:sldId id="265" r:id="rId8"/>
    <p:sldId id="272" r:id="rId9"/>
    <p:sldId id="264"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a:srgbClr val="C1C1C1"/>
    <a:srgbClr val="48868D"/>
    <a:srgbClr val="A162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1"/>
  </p:normalViewPr>
  <p:slideViewPr>
    <p:cSldViewPr snapToGrid="0" snapToObjects="1">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8311911-6884-2340-A995-5C152829DA86}" type="datetimeFigureOut">
              <a:rPr lang="en-US" smtClean="0"/>
              <a:t>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14CFFC-CE3C-884B-BE3D-7B83CA92ED4A}" type="slidenum">
              <a:rPr lang="en-US" smtClean="0"/>
              <a:t>‹#›</a:t>
            </a:fld>
            <a:endParaRPr lang="en-US"/>
          </a:p>
        </p:txBody>
      </p:sp>
    </p:spTree>
    <p:extLst>
      <p:ext uri="{BB962C8B-B14F-4D97-AF65-F5344CB8AC3E}">
        <p14:creationId xmlns:p14="http://schemas.microsoft.com/office/powerpoint/2010/main" val="18518862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311911-6884-2340-A995-5C152829DA86}"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4CFFC-CE3C-884B-BE3D-7B83CA92ED4A}" type="slidenum">
              <a:rPr lang="en-US" smtClean="0"/>
              <a:t>‹#›</a:t>
            </a:fld>
            <a:endParaRPr lang="en-US"/>
          </a:p>
        </p:txBody>
      </p:sp>
    </p:spTree>
    <p:extLst>
      <p:ext uri="{BB962C8B-B14F-4D97-AF65-F5344CB8AC3E}">
        <p14:creationId xmlns:p14="http://schemas.microsoft.com/office/powerpoint/2010/main" val="2108660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311911-6884-2340-A995-5C152829DA86}"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4CFFC-CE3C-884B-BE3D-7B83CA92ED4A}" type="slidenum">
              <a:rPr lang="en-US" smtClean="0"/>
              <a:t>‹#›</a:t>
            </a:fld>
            <a:endParaRPr lang="en-US"/>
          </a:p>
        </p:txBody>
      </p:sp>
    </p:spTree>
    <p:extLst>
      <p:ext uri="{BB962C8B-B14F-4D97-AF65-F5344CB8AC3E}">
        <p14:creationId xmlns:p14="http://schemas.microsoft.com/office/powerpoint/2010/main" val="1869318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311911-6884-2340-A995-5C152829DA86}" type="datetimeFigureOut">
              <a:rPr lang="en-US" smtClean="0"/>
              <a:t>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14CFFC-CE3C-884B-BE3D-7B83CA92ED4A}" type="slidenum">
              <a:rPr lang="en-US" smtClean="0"/>
              <a:t>‹#›</a:t>
            </a:fld>
            <a:endParaRPr lang="en-US"/>
          </a:p>
        </p:txBody>
      </p:sp>
    </p:spTree>
    <p:extLst>
      <p:ext uri="{BB962C8B-B14F-4D97-AF65-F5344CB8AC3E}">
        <p14:creationId xmlns:p14="http://schemas.microsoft.com/office/powerpoint/2010/main" val="1641671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68311911-6884-2340-A995-5C152829DA86}" type="datetimeFigureOut">
              <a:rPr lang="en-US" smtClean="0"/>
              <a:t>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14CFFC-CE3C-884B-BE3D-7B83CA92ED4A}" type="slidenum">
              <a:rPr lang="en-US" smtClean="0"/>
              <a:t>‹#›</a:t>
            </a:fld>
            <a:endParaRPr lang="en-US"/>
          </a:p>
        </p:txBody>
      </p:sp>
    </p:spTree>
    <p:extLst>
      <p:ext uri="{BB962C8B-B14F-4D97-AF65-F5344CB8AC3E}">
        <p14:creationId xmlns:p14="http://schemas.microsoft.com/office/powerpoint/2010/main" val="22043287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8311911-6884-2340-A995-5C152829DA86}" type="datetimeFigureOut">
              <a:rPr lang="en-US" smtClean="0"/>
              <a:t>1/6/2020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F14CFFC-CE3C-884B-BE3D-7B83CA92ED4A}" type="slidenum">
              <a:rPr lang="en-US" smtClean="0"/>
              <a:t>‹#›</a:t>
            </a:fld>
            <a:endParaRPr lang="en-US"/>
          </a:p>
        </p:txBody>
      </p:sp>
    </p:spTree>
    <p:extLst>
      <p:ext uri="{BB962C8B-B14F-4D97-AF65-F5344CB8AC3E}">
        <p14:creationId xmlns:p14="http://schemas.microsoft.com/office/powerpoint/2010/main" val="251667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68311911-6884-2340-A995-5C152829DA86}" type="datetimeFigureOut">
              <a:rPr lang="en-US" smtClean="0"/>
              <a:t>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14CFFC-CE3C-884B-BE3D-7B83CA92ED4A}"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51251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311911-6884-2340-A995-5C152829DA86}" type="datetimeFigureOut">
              <a:rPr lang="en-US" smtClean="0"/>
              <a:t>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14CFFC-CE3C-884B-BE3D-7B83CA92ED4A}" type="slidenum">
              <a:rPr lang="en-US" smtClean="0"/>
              <a:t>‹#›</a:t>
            </a:fld>
            <a:endParaRPr lang="en-US"/>
          </a:p>
        </p:txBody>
      </p:sp>
    </p:spTree>
    <p:extLst>
      <p:ext uri="{BB962C8B-B14F-4D97-AF65-F5344CB8AC3E}">
        <p14:creationId xmlns:p14="http://schemas.microsoft.com/office/powerpoint/2010/main" val="334361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311911-6884-2340-A995-5C152829DA86}" type="datetimeFigureOut">
              <a:rPr lang="en-US" smtClean="0"/>
              <a:t>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14CFFC-CE3C-884B-BE3D-7B83CA92ED4A}" type="slidenum">
              <a:rPr lang="en-US" smtClean="0"/>
              <a:t>‹#›</a:t>
            </a:fld>
            <a:endParaRPr lang="en-US"/>
          </a:p>
        </p:txBody>
      </p:sp>
    </p:spTree>
    <p:extLst>
      <p:ext uri="{BB962C8B-B14F-4D97-AF65-F5344CB8AC3E}">
        <p14:creationId xmlns:p14="http://schemas.microsoft.com/office/powerpoint/2010/main" val="1871514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68311911-6884-2340-A995-5C152829DA86}" type="datetimeFigureOut">
              <a:rPr lang="en-US" smtClean="0"/>
              <a:t>1/6/2020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9F14CFFC-CE3C-884B-BE3D-7B83CA92ED4A}" type="slidenum">
              <a:rPr lang="en-US" smtClean="0"/>
              <a:t>‹#›</a:t>
            </a:fld>
            <a:endParaRPr lang="en-US"/>
          </a:p>
        </p:txBody>
      </p:sp>
    </p:spTree>
    <p:extLst>
      <p:ext uri="{BB962C8B-B14F-4D97-AF65-F5344CB8AC3E}">
        <p14:creationId xmlns:p14="http://schemas.microsoft.com/office/powerpoint/2010/main" val="112440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8311911-6884-2340-A995-5C152829DA86}" type="datetimeFigureOut">
              <a:rPr lang="en-US" smtClean="0"/>
              <a:t>1/6/2020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9F14CFFC-CE3C-884B-BE3D-7B83CA92ED4A}" type="slidenum">
              <a:rPr lang="en-US" smtClean="0"/>
              <a:t>‹#›</a:t>
            </a:fld>
            <a:endParaRPr lang="en-US"/>
          </a:p>
        </p:txBody>
      </p:sp>
    </p:spTree>
    <p:extLst>
      <p:ext uri="{BB962C8B-B14F-4D97-AF65-F5344CB8AC3E}">
        <p14:creationId xmlns:p14="http://schemas.microsoft.com/office/powerpoint/2010/main" val="129103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8311911-6884-2340-A995-5C152829DA86}" type="datetimeFigureOut">
              <a:rPr lang="en-US" smtClean="0"/>
              <a:t>1/6/2020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F14CFFC-CE3C-884B-BE3D-7B83CA92ED4A}" type="slidenum">
              <a:rPr lang="en-US" smtClean="0"/>
              <a:t>‹#›</a:t>
            </a:fld>
            <a:endParaRPr lang="en-US"/>
          </a:p>
        </p:txBody>
      </p:sp>
    </p:spTree>
    <p:extLst>
      <p:ext uri="{BB962C8B-B14F-4D97-AF65-F5344CB8AC3E}">
        <p14:creationId xmlns:p14="http://schemas.microsoft.com/office/powerpoint/2010/main" val="1927394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FC0B4-D40D-E244-8042-6984B3130F8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D44D67C-42B2-994A-B05F-2DBA19B6A15C}"/>
              </a:ext>
            </a:extLst>
          </p:cNvPr>
          <p:cNvPicPr>
            <a:picLocks noGrp="1" noChangeAspect="1"/>
          </p:cNvPicPr>
          <p:nvPr>
            <p:ph idx="1"/>
          </p:nvPr>
        </p:nvPicPr>
        <p:blipFill>
          <a:blip r:embed="rId2"/>
          <a:stretch>
            <a:fillRect/>
          </a:stretch>
        </p:blipFill>
        <p:spPr>
          <a:xfrm>
            <a:off x="157163" y="400050"/>
            <a:ext cx="11930063" cy="5985344"/>
          </a:xfrm>
        </p:spPr>
      </p:pic>
    </p:spTree>
    <p:extLst>
      <p:ext uri="{BB962C8B-B14F-4D97-AF65-F5344CB8AC3E}">
        <p14:creationId xmlns:p14="http://schemas.microsoft.com/office/powerpoint/2010/main" val="2876605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289337-D98C-EE47-8C84-0D2227FFF8EF}"/>
              </a:ext>
            </a:extLst>
          </p:cNvPr>
          <p:cNvPicPr>
            <a:picLocks noGrp="1" noChangeAspect="1"/>
          </p:cNvPicPr>
          <p:nvPr>
            <p:ph sz="half" idx="2"/>
          </p:nvPr>
        </p:nvPicPr>
        <p:blipFill>
          <a:blip r:embed="rId2"/>
          <a:stretch>
            <a:fillRect/>
          </a:stretch>
        </p:blipFill>
        <p:spPr>
          <a:xfrm>
            <a:off x="3657599" y="114579"/>
            <a:ext cx="4614863" cy="6604202"/>
          </a:xfrm>
        </p:spPr>
      </p:pic>
      <p:sp>
        <p:nvSpPr>
          <p:cNvPr id="7" name="Content Placeholder 6">
            <a:extLst>
              <a:ext uri="{FF2B5EF4-FFF2-40B4-BE49-F238E27FC236}">
                <a16:creationId xmlns:a16="http://schemas.microsoft.com/office/drawing/2014/main" id="{211A602B-8FEF-D74E-ACCA-34A37D34E79D}"/>
              </a:ext>
            </a:extLst>
          </p:cNvPr>
          <p:cNvSpPr>
            <a:spLocks noGrp="1"/>
          </p:cNvSpPr>
          <p:nvPr>
            <p:ph sz="quarter" idx="4"/>
          </p:nvPr>
        </p:nvSpPr>
        <p:spPr>
          <a:xfrm>
            <a:off x="-3271837" y="2514600"/>
            <a:ext cx="10315575" cy="5557838"/>
          </a:xfrm>
        </p:spPr>
        <p:txBody>
          <a:bodyPr>
            <a:normAutofit/>
          </a:bodyPr>
          <a:lstStyle/>
          <a:p>
            <a:pPr marL="0" indent="0" algn="ctr">
              <a:buNone/>
            </a:pPr>
            <a:r>
              <a:rPr lang="en-US" sz="6000" b="1" dirty="0">
                <a:solidFill>
                  <a:srgbClr val="009193"/>
                </a:solidFill>
              </a:rPr>
              <a:t>SEE YOU</a:t>
            </a:r>
          </a:p>
        </p:txBody>
      </p:sp>
      <p:sp>
        <p:nvSpPr>
          <p:cNvPr id="14" name="TextBox 13">
            <a:extLst>
              <a:ext uri="{FF2B5EF4-FFF2-40B4-BE49-F238E27FC236}">
                <a16:creationId xmlns:a16="http://schemas.microsoft.com/office/drawing/2014/main" id="{F6CACB8A-DEEA-914D-8205-4D3E2E311199}"/>
              </a:ext>
            </a:extLst>
          </p:cNvPr>
          <p:cNvSpPr txBox="1"/>
          <p:nvPr/>
        </p:nvSpPr>
        <p:spPr>
          <a:xfrm>
            <a:off x="8421869" y="2514600"/>
            <a:ext cx="3770131" cy="1292662"/>
          </a:xfrm>
          <a:prstGeom prst="rect">
            <a:avLst/>
          </a:prstGeom>
          <a:noFill/>
        </p:spPr>
        <p:txBody>
          <a:bodyPr wrap="square" rtlCol="0">
            <a:spAutoFit/>
          </a:bodyPr>
          <a:lstStyle/>
          <a:p>
            <a:r>
              <a:rPr lang="en-US" sz="6000" b="1" dirty="0">
                <a:solidFill>
                  <a:srgbClr val="009193"/>
                </a:solidFill>
              </a:rPr>
              <a:t>IN 2020!</a:t>
            </a:r>
          </a:p>
          <a:p>
            <a:endParaRPr lang="en-US" dirty="0"/>
          </a:p>
        </p:txBody>
      </p:sp>
    </p:spTree>
    <p:extLst>
      <p:ext uri="{BB962C8B-B14F-4D97-AF65-F5344CB8AC3E}">
        <p14:creationId xmlns:p14="http://schemas.microsoft.com/office/powerpoint/2010/main" val="2176809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55AF-8D50-DE4E-96F9-EAE5EC4E3AAE}"/>
              </a:ext>
            </a:extLst>
          </p:cNvPr>
          <p:cNvSpPr>
            <a:spLocks noGrp="1"/>
          </p:cNvSpPr>
          <p:nvPr>
            <p:ph type="title"/>
          </p:nvPr>
        </p:nvSpPr>
        <p:spPr>
          <a:xfrm>
            <a:off x="2231136" y="114838"/>
            <a:ext cx="7729728" cy="1188720"/>
          </a:xfrm>
        </p:spPr>
        <p:txBody>
          <a:bodyPr/>
          <a:lstStyle/>
          <a:p>
            <a:r>
              <a:rPr lang="en-US" dirty="0"/>
              <a:t>PLEASE VISIT OUR BEAUTIFUL WEBSITE</a:t>
            </a:r>
          </a:p>
        </p:txBody>
      </p:sp>
      <p:sp>
        <p:nvSpPr>
          <p:cNvPr id="3" name="Content Placeholder 2">
            <a:extLst>
              <a:ext uri="{FF2B5EF4-FFF2-40B4-BE49-F238E27FC236}">
                <a16:creationId xmlns:a16="http://schemas.microsoft.com/office/drawing/2014/main" id="{0C9AD274-B145-D14D-8F38-894545018CF9}"/>
              </a:ext>
            </a:extLst>
          </p:cNvPr>
          <p:cNvSpPr>
            <a:spLocks noGrp="1"/>
          </p:cNvSpPr>
          <p:nvPr>
            <p:ph idx="1"/>
          </p:nvPr>
        </p:nvSpPr>
        <p:spPr>
          <a:xfrm>
            <a:off x="2231136" y="1421892"/>
            <a:ext cx="7729728" cy="3101983"/>
          </a:xfrm>
        </p:spPr>
        <p:txBody>
          <a:bodyPr>
            <a:normAutofit/>
          </a:bodyPr>
          <a:lstStyle/>
          <a:p>
            <a:pPr marL="0" indent="0" algn="ctr">
              <a:buNone/>
            </a:pPr>
            <a:r>
              <a:rPr lang="en-US" sz="3200" dirty="0">
                <a:solidFill>
                  <a:srgbClr val="A16295"/>
                </a:solidFill>
              </a:rPr>
              <a:t>WWW.IVORIDENTISTRY.COM</a:t>
            </a:r>
          </a:p>
        </p:txBody>
      </p:sp>
      <p:pic>
        <p:nvPicPr>
          <p:cNvPr id="5" name="Picture 4">
            <a:extLst>
              <a:ext uri="{FF2B5EF4-FFF2-40B4-BE49-F238E27FC236}">
                <a16:creationId xmlns:a16="http://schemas.microsoft.com/office/drawing/2014/main" id="{7299C276-DF23-FE4C-BA81-0147B20394EF}"/>
              </a:ext>
            </a:extLst>
          </p:cNvPr>
          <p:cNvPicPr>
            <a:picLocks noChangeAspect="1"/>
          </p:cNvPicPr>
          <p:nvPr/>
        </p:nvPicPr>
        <p:blipFill>
          <a:blip r:embed="rId2"/>
          <a:stretch>
            <a:fillRect/>
          </a:stretch>
        </p:blipFill>
        <p:spPr>
          <a:xfrm>
            <a:off x="0" y="2085294"/>
            <a:ext cx="12192000" cy="4640494"/>
          </a:xfrm>
          <a:prstGeom prst="rect">
            <a:avLst/>
          </a:prstGeom>
        </p:spPr>
      </p:pic>
    </p:spTree>
    <p:extLst>
      <p:ext uri="{BB962C8B-B14F-4D97-AF65-F5344CB8AC3E}">
        <p14:creationId xmlns:p14="http://schemas.microsoft.com/office/powerpoint/2010/main" val="146308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73CD-DDD0-B54E-A300-9AE775011D3A}"/>
              </a:ext>
            </a:extLst>
          </p:cNvPr>
          <p:cNvSpPr>
            <a:spLocks noGrp="1"/>
          </p:cNvSpPr>
          <p:nvPr>
            <p:ph type="ctrTitle"/>
          </p:nvPr>
        </p:nvSpPr>
        <p:spPr>
          <a:xfrm>
            <a:off x="1689100" y="249236"/>
            <a:ext cx="8610600" cy="1450977"/>
          </a:xfrm>
        </p:spPr>
        <p:txBody>
          <a:bodyPr/>
          <a:lstStyle/>
          <a:p>
            <a:r>
              <a:rPr lang="en-US" dirty="0"/>
              <a:t>Information package for family members and patients</a:t>
            </a:r>
          </a:p>
        </p:txBody>
      </p:sp>
      <p:sp>
        <p:nvSpPr>
          <p:cNvPr id="3" name="Subtitle 2">
            <a:extLst>
              <a:ext uri="{FF2B5EF4-FFF2-40B4-BE49-F238E27FC236}">
                <a16:creationId xmlns:a16="http://schemas.microsoft.com/office/drawing/2014/main" id="{EC921640-ACAA-5A49-9C0A-C404044CF172}"/>
              </a:ext>
            </a:extLst>
          </p:cNvPr>
          <p:cNvSpPr>
            <a:spLocks noGrp="1"/>
          </p:cNvSpPr>
          <p:nvPr>
            <p:ph type="subTitle" idx="1"/>
          </p:nvPr>
        </p:nvSpPr>
        <p:spPr>
          <a:xfrm>
            <a:off x="1338263" y="1887004"/>
            <a:ext cx="9144000" cy="1655762"/>
          </a:xfrm>
        </p:spPr>
        <p:txBody>
          <a:bodyPr>
            <a:normAutofit/>
          </a:bodyPr>
          <a:lstStyle/>
          <a:p>
            <a:r>
              <a:rPr lang="en-US" sz="3600" dirty="0"/>
              <a:t>Dentist to your door! Coming to you in 2020!</a:t>
            </a:r>
          </a:p>
        </p:txBody>
      </p:sp>
      <p:pic>
        <p:nvPicPr>
          <p:cNvPr id="4" name="Picture 3">
            <a:extLst>
              <a:ext uri="{FF2B5EF4-FFF2-40B4-BE49-F238E27FC236}">
                <a16:creationId xmlns:a16="http://schemas.microsoft.com/office/drawing/2014/main" id="{1048E89A-2D7A-094B-B607-51A3628F7431}"/>
              </a:ext>
            </a:extLst>
          </p:cNvPr>
          <p:cNvPicPr>
            <a:picLocks noChangeAspect="1"/>
          </p:cNvPicPr>
          <p:nvPr/>
        </p:nvPicPr>
        <p:blipFill>
          <a:blip r:embed="rId2"/>
          <a:stretch>
            <a:fillRect/>
          </a:stretch>
        </p:blipFill>
        <p:spPr>
          <a:xfrm>
            <a:off x="1571625" y="2500573"/>
            <a:ext cx="8845550" cy="4143115"/>
          </a:xfrm>
          <a:prstGeom prst="rect">
            <a:avLst/>
          </a:prstGeom>
          <a:ln>
            <a:noFill/>
          </a:ln>
          <a:effectLst>
            <a:softEdge rad="112500"/>
          </a:effectLst>
        </p:spPr>
      </p:pic>
    </p:spTree>
    <p:extLst>
      <p:ext uri="{BB962C8B-B14F-4D97-AF65-F5344CB8AC3E}">
        <p14:creationId xmlns:p14="http://schemas.microsoft.com/office/powerpoint/2010/main" val="170359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75000" b="-7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039E4-51DD-4344-9A2D-6A0F17B2DE54}"/>
              </a:ext>
            </a:extLst>
          </p:cNvPr>
          <p:cNvSpPr>
            <a:spLocks noGrp="1"/>
          </p:cNvSpPr>
          <p:nvPr>
            <p:ph type="title"/>
          </p:nvPr>
        </p:nvSpPr>
        <p:spPr>
          <a:xfrm>
            <a:off x="2134317" y="394537"/>
            <a:ext cx="7729728" cy="1188720"/>
          </a:xfrm>
        </p:spPr>
        <p:txBody>
          <a:bodyPr/>
          <a:lstStyle/>
          <a:p>
            <a:r>
              <a:rPr lang="en-US" dirty="0" err="1"/>
              <a:t>dr</a:t>
            </a:r>
            <a:r>
              <a:rPr lang="en-US" dirty="0"/>
              <a:t> </a:t>
            </a:r>
            <a:r>
              <a:rPr lang="en-US" dirty="0" err="1"/>
              <a:t>botha’s</a:t>
            </a:r>
            <a:r>
              <a:rPr lang="en-US" dirty="0"/>
              <a:t> journey to frail care </a:t>
            </a:r>
            <a:r>
              <a:rPr lang="en-US" dirty="0" err="1"/>
              <a:t>centres</a:t>
            </a:r>
            <a:r>
              <a:rPr lang="en-US" dirty="0"/>
              <a:t> and retirement villages</a:t>
            </a:r>
          </a:p>
        </p:txBody>
      </p:sp>
      <p:sp>
        <p:nvSpPr>
          <p:cNvPr id="3" name="Content Placeholder 2">
            <a:extLst>
              <a:ext uri="{FF2B5EF4-FFF2-40B4-BE49-F238E27FC236}">
                <a16:creationId xmlns:a16="http://schemas.microsoft.com/office/drawing/2014/main" id="{B2497517-C38B-D94E-9845-0D009523DCFB}"/>
              </a:ext>
            </a:extLst>
          </p:cNvPr>
          <p:cNvSpPr>
            <a:spLocks noGrp="1"/>
          </p:cNvSpPr>
          <p:nvPr>
            <p:ph idx="1"/>
          </p:nvPr>
        </p:nvSpPr>
        <p:spPr>
          <a:xfrm>
            <a:off x="469806" y="1853374"/>
            <a:ext cx="11467652" cy="4441026"/>
          </a:xfrm>
        </p:spPr>
        <p:txBody>
          <a:bodyPr>
            <a:normAutofit fontScale="92500"/>
          </a:bodyPr>
          <a:lstStyle/>
          <a:p>
            <a:pPr marL="0" indent="0" algn="ctr">
              <a:lnSpc>
                <a:spcPct val="150000"/>
              </a:lnSpc>
              <a:buNone/>
            </a:pPr>
            <a:r>
              <a:rPr lang="en-ZA" sz="2000" b="1" dirty="0">
                <a:solidFill>
                  <a:srgbClr val="48868D"/>
                </a:solidFill>
              </a:rPr>
              <a:t>At IVORI Dentistry we realise the need for dentists who can travel to your doorstep. Many patients and their loved ones are overwhelmed by the tiresome and costly journey met with long-waiting periods, typical of a visit to the dentist. </a:t>
            </a:r>
          </a:p>
          <a:p>
            <a:pPr marL="0" indent="0" algn="ctr">
              <a:lnSpc>
                <a:spcPct val="150000"/>
              </a:lnSpc>
              <a:buNone/>
            </a:pPr>
            <a:r>
              <a:rPr lang="en-ZA" sz="2000" b="1" dirty="0">
                <a:solidFill>
                  <a:srgbClr val="48868D"/>
                </a:solidFill>
              </a:rPr>
              <a:t>One such patient was Nana, grandmother to Dr Daniella Botha-founder of IVORI Dentistry. Nana suffered from Alzheimer’s and was bedridden for the last ten years of her life, making it extremely difficult to get her to the dentist when she suffered from toothache or needed a denture. </a:t>
            </a:r>
          </a:p>
          <a:p>
            <a:pPr marL="0" indent="0" algn="ctr">
              <a:lnSpc>
                <a:spcPct val="150000"/>
              </a:lnSpc>
              <a:buNone/>
            </a:pPr>
            <a:r>
              <a:rPr lang="en-ZA" sz="2000" b="1" dirty="0">
                <a:solidFill>
                  <a:srgbClr val="48868D"/>
                </a:solidFill>
              </a:rPr>
              <a:t>Dr Botha knew that Nana’s difficulties were shared by many and most severely, the disabled and elderly populations. Her solution was simple: mobile dental care and thus, IVORI Dentistry was born. IVORI Dentistry seeks to provide quality dental care for everyone's Nana. </a:t>
            </a:r>
            <a:endParaRPr lang="en-US" sz="2000" b="1" dirty="0">
              <a:solidFill>
                <a:srgbClr val="48868D"/>
              </a:solidFill>
            </a:endParaRPr>
          </a:p>
        </p:txBody>
      </p:sp>
    </p:spTree>
    <p:extLst>
      <p:ext uri="{BB962C8B-B14F-4D97-AF65-F5344CB8AC3E}">
        <p14:creationId xmlns:p14="http://schemas.microsoft.com/office/powerpoint/2010/main" val="153210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58000" b="-5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A4EDF-8FC0-6C4B-9BE5-24BF236F0F32}"/>
              </a:ext>
            </a:extLst>
          </p:cNvPr>
          <p:cNvSpPr>
            <a:spLocks noGrp="1"/>
          </p:cNvSpPr>
          <p:nvPr>
            <p:ph type="title"/>
          </p:nvPr>
        </p:nvSpPr>
        <p:spPr>
          <a:xfrm>
            <a:off x="2216848" y="336042"/>
            <a:ext cx="7729728" cy="1188720"/>
          </a:xfrm>
        </p:spPr>
        <p:txBody>
          <a:bodyPr/>
          <a:lstStyle/>
          <a:p>
            <a:r>
              <a:rPr lang="en-US" dirty="0"/>
              <a:t>FIRST THINGS FIRST</a:t>
            </a:r>
          </a:p>
        </p:txBody>
      </p:sp>
      <p:sp>
        <p:nvSpPr>
          <p:cNvPr id="3" name="Content Placeholder 2">
            <a:extLst>
              <a:ext uri="{FF2B5EF4-FFF2-40B4-BE49-F238E27FC236}">
                <a16:creationId xmlns:a16="http://schemas.microsoft.com/office/drawing/2014/main" id="{9C4379D4-0B7E-FA47-B375-3CB2AA539FB2}"/>
              </a:ext>
            </a:extLst>
          </p:cNvPr>
          <p:cNvSpPr>
            <a:spLocks noGrp="1"/>
          </p:cNvSpPr>
          <p:nvPr>
            <p:ph idx="1"/>
          </p:nvPr>
        </p:nvSpPr>
        <p:spPr>
          <a:xfrm>
            <a:off x="442913" y="2153412"/>
            <a:ext cx="10587037" cy="4404551"/>
          </a:xfrm>
        </p:spPr>
        <p:txBody>
          <a:bodyPr>
            <a:normAutofit/>
          </a:bodyPr>
          <a:lstStyle/>
          <a:p>
            <a:pPr algn="ctr">
              <a:lnSpc>
                <a:spcPct val="150000"/>
              </a:lnSpc>
            </a:pPr>
            <a:r>
              <a:rPr lang="en-US" sz="2000" dirty="0" err="1"/>
              <a:t>Dr</a:t>
            </a:r>
            <a:r>
              <a:rPr lang="en-US" sz="2000" dirty="0"/>
              <a:t> Botha will visit the frail care </a:t>
            </a:r>
            <a:r>
              <a:rPr lang="en-US" sz="2000" dirty="0" err="1"/>
              <a:t>centre</a:t>
            </a:r>
            <a:r>
              <a:rPr lang="en-US" sz="2000" dirty="0"/>
              <a:t> and retirement village on a pre-determined day where consultations and cleanings will be provided at a set fee.</a:t>
            </a:r>
          </a:p>
          <a:p>
            <a:pPr algn="ctr">
              <a:lnSpc>
                <a:spcPct val="150000"/>
              </a:lnSpc>
            </a:pPr>
            <a:r>
              <a:rPr lang="en-US" sz="2000" dirty="0"/>
              <a:t>A list of patients that require further treatment will be determined.</a:t>
            </a:r>
          </a:p>
          <a:p>
            <a:pPr algn="ctr">
              <a:lnSpc>
                <a:spcPct val="150000"/>
              </a:lnSpc>
            </a:pPr>
            <a:r>
              <a:rPr lang="en-US" sz="2000" dirty="0"/>
              <a:t>Quotes of required treatment will be sent to patients or family members for patients who cannot speak for themselves .</a:t>
            </a:r>
          </a:p>
          <a:p>
            <a:pPr algn="ctr">
              <a:lnSpc>
                <a:spcPct val="150000"/>
              </a:lnSpc>
            </a:pPr>
            <a:r>
              <a:rPr lang="en-US" sz="2000" dirty="0"/>
              <a:t>Follow-up dates will be scheduled where all patients requiring further treatment will be seen on the same day.</a:t>
            </a:r>
          </a:p>
        </p:txBody>
      </p:sp>
    </p:spTree>
    <p:extLst>
      <p:ext uri="{BB962C8B-B14F-4D97-AF65-F5344CB8AC3E}">
        <p14:creationId xmlns:p14="http://schemas.microsoft.com/office/powerpoint/2010/main" val="679247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1C1C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BCA0F4F-9303-BA48-8E4B-F0BA726F9A2C}"/>
              </a:ext>
            </a:extLst>
          </p:cNvPr>
          <p:cNvPicPr>
            <a:picLocks noChangeAspect="1"/>
          </p:cNvPicPr>
          <p:nvPr/>
        </p:nvPicPr>
        <p:blipFill>
          <a:blip r:embed="rId2">
            <a:alphaModFix amt="35000"/>
          </a:blip>
          <a:stretch>
            <a:fillRect/>
          </a:stretch>
        </p:blipFill>
        <p:spPr>
          <a:xfrm>
            <a:off x="0" y="0"/>
            <a:ext cx="4675454" cy="6858000"/>
          </a:xfrm>
          <a:prstGeom prst="rect">
            <a:avLst/>
          </a:prstGeom>
        </p:spPr>
      </p:pic>
      <p:pic>
        <p:nvPicPr>
          <p:cNvPr id="9" name="Picture 8">
            <a:extLst>
              <a:ext uri="{FF2B5EF4-FFF2-40B4-BE49-F238E27FC236}">
                <a16:creationId xmlns:a16="http://schemas.microsoft.com/office/drawing/2014/main" id="{D9113CDF-447A-D644-BA11-1AC0FBF8045C}"/>
              </a:ext>
            </a:extLst>
          </p:cNvPr>
          <p:cNvPicPr>
            <a:picLocks noChangeAspect="1"/>
          </p:cNvPicPr>
          <p:nvPr/>
        </p:nvPicPr>
        <p:blipFill>
          <a:blip r:embed="rId3">
            <a:alphaModFix amt="35000"/>
          </a:blip>
          <a:stretch>
            <a:fillRect/>
          </a:stretch>
        </p:blipFill>
        <p:spPr>
          <a:xfrm>
            <a:off x="7344723" y="0"/>
            <a:ext cx="4847277" cy="6858000"/>
          </a:xfrm>
          <a:prstGeom prst="rect">
            <a:avLst/>
          </a:prstGeom>
        </p:spPr>
      </p:pic>
      <p:sp>
        <p:nvSpPr>
          <p:cNvPr id="2" name="Title 1">
            <a:extLst>
              <a:ext uri="{FF2B5EF4-FFF2-40B4-BE49-F238E27FC236}">
                <a16:creationId xmlns:a16="http://schemas.microsoft.com/office/drawing/2014/main" id="{41C1510B-A4AF-2349-8B63-3438DD41F120}"/>
              </a:ext>
            </a:extLst>
          </p:cNvPr>
          <p:cNvSpPr>
            <a:spLocks noGrp="1"/>
          </p:cNvSpPr>
          <p:nvPr>
            <p:ph type="title"/>
          </p:nvPr>
        </p:nvSpPr>
        <p:spPr>
          <a:xfrm>
            <a:off x="2231136" y="336042"/>
            <a:ext cx="7729728" cy="1188720"/>
          </a:xfrm>
        </p:spPr>
        <p:txBody>
          <a:bodyPr/>
          <a:lstStyle/>
          <a:p>
            <a:r>
              <a:rPr lang="en-US" dirty="0"/>
              <a:t>On the day of treatment?</a:t>
            </a:r>
          </a:p>
        </p:txBody>
      </p:sp>
      <p:sp>
        <p:nvSpPr>
          <p:cNvPr id="3" name="Content Placeholder 2">
            <a:extLst>
              <a:ext uri="{FF2B5EF4-FFF2-40B4-BE49-F238E27FC236}">
                <a16:creationId xmlns:a16="http://schemas.microsoft.com/office/drawing/2014/main" id="{48F97C6A-67EC-D44F-A424-B120A4C4BFD0}"/>
              </a:ext>
            </a:extLst>
          </p:cNvPr>
          <p:cNvSpPr>
            <a:spLocks noGrp="1"/>
          </p:cNvSpPr>
          <p:nvPr>
            <p:ph idx="1"/>
          </p:nvPr>
        </p:nvSpPr>
        <p:spPr>
          <a:xfrm>
            <a:off x="1002506" y="1771650"/>
            <a:ext cx="10186987" cy="4757738"/>
          </a:xfrm>
        </p:spPr>
        <p:txBody>
          <a:bodyPr>
            <a:normAutofit lnSpcReduction="10000"/>
          </a:bodyPr>
          <a:lstStyle/>
          <a:p>
            <a:pPr algn="ctr">
              <a:lnSpc>
                <a:spcPct val="150000"/>
              </a:lnSpc>
            </a:pPr>
            <a:r>
              <a:rPr lang="en-US" sz="2400" b="1" dirty="0" err="1"/>
              <a:t>Dr</a:t>
            </a:r>
            <a:r>
              <a:rPr lang="en-US" sz="2400" b="1" dirty="0"/>
              <a:t> Botha will arrive with all of the necessary equipment required to treat her patients.</a:t>
            </a:r>
          </a:p>
          <a:p>
            <a:pPr algn="ctr">
              <a:lnSpc>
                <a:spcPct val="150000"/>
              </a:lnSpc>
            </a:pPr>
            <a:r>
              <a:rPr lang="en-US" sz="2400" b="1" dirty="0"/>
              <a:t>She will set up in a space sized 4m x 3m in approximately 10 minutes.</a:t>
            </a:r>
          </a:p>
          <a:p>
            <a:pPr algn="ctr">
              <a:lnSpc>
                <a:spcPct val="150000"/>
              </a:lnSpc>
            </a:pPr>
            <a:r>
              <a:rPr lang="en-US" sz="2400" b="1" dirty="0"/>
              <a:t>She will call the patients in one by one for their appointments.</a:t>
            </a:r>
          </a:p>
          <a:p>
            <a:pPr algn="ctr">
              <a:lnSpc>
                <a:spcPct val="150000"/>
              </a:lnSpc>
            </a:pPr>
            <a:r>
              <a:rPr lang="en-US" sz="2400" b="1" dirty="0"/>
              <a:t>Patients who are immobile will be treated in their personal space.</a:t>
            </a:r>
          </a:p>
          <a:p>
            <a:pPr algn="ctr">
              <a:lnSpc>
                <a:spcPct val="150000"/>
              </a:lnSpc>
            </a:pPr>
            <a:r>
              <a:rPr lang="en-US" sz="2400" b="1" dirty="0"/>
              <a:t>After treatment </a:t>
            </a:r>
            <a:r>
              <a:rPr lang="en-US" sz="2400" b="1" dirty="0" err="1"/>
              <a:t>Dr</a:t>
            </a:r>
            <a:r>
              <a:rPr lang="en-US" sz="2400" b="1" dirty="0"/>
              <a:t> Botha will pack up and leave the space exactly as she found it.</a:t>
            </a:r>
          </a:p>
        </p:txBody>
      </p:sp>
    </p:spTree>
    <p:extLst>
      <p:ext uri="{BB962C8B-B14F-4D97-AF65-F5344CB8AC3E}">
        <p14:creationId xmlns:p14="http://schemas.microsoft.com/office/powerpoint/2010/main" val="2703248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5E54-8A0D-F24B-9670-0EF4BB39273E}"/>
              </a:ext>
            </a:extLst>
          </p:cNvPr>
          <p:cNvSpPr>
            <a:spLocks noGrp="1"/>
          </p:cNvSpPr>
          <p:nvPr>
            <p:ph type="title"/>
          </p:nvPr>
        </p:nvSpPr>
        <p:spPr>
          <a:xfrm>
            <a:off x="1359598" y="230870"/>
            <a:ext cx="8884539" cy="1188720"/>
          </a:xfrm>
        </p:spPr>
        <p:txBody>
          <a:bodyPr/>
          <a:lstStyle/>
          <a:p>
            <a:r>
              <a:rPr lang="en-US" dirty="0"/>
              <a:t>HOW DOES IT WORK for patients that cannot give consent?</a:t>
            </a:r>
          </a:p>
        </p:txBody>
      </p:sp>
      <p:sp>
        <p:nvSpPr>
          <p:cNvPr id="3" name="Content Placeholder 2">
            <a:extLst>
              <a:ext uri="{FF2B5EF4-FFF2-40B4-BE49-F238E27FC236}">
                <a16:creationId xmlns:a16="http://schemas.microsoft.com/office/drawing/2014/main" id="{5DC15BB7-2B69-C84B-B2C6-FD09C80A9E13}"/>
              </a:ext>
            </a:extLst>
          </p:cNvPr>
          <p:cNvSpPr>
            <a:spLocks noGrp="1"/>
          </p:cNvSpPr>
          <p:nvPr>
            <p:ph idx="1"/>
          </p:nvPr>
        </p:nvSpPr>
        <p:spPr>
          <a:xfrm>
            <a:off x="1045274" y="1980819"/>
            <a:ext cx="8755952" cy="4405693"/>
          </a:xfrm>
        </p:spPr>
        <p:txBody>
          <a:bodyPr>
            <a:normAutofit/>
          </a:bodyPr>
          <a:lstStyle/>
          <a:p>
            <a:pPr algn="ctr"/>
            <a:r>
              <a:rPr lang="en-US" sz="2400" dirty="0"/>
              <a:t>For patients that are not able to give consent themselves; </a:t>
            </a:r>
          </a:p>
          <a:p>
            <a:pPr algn="ctr"/>
            <a:endParaRPr lang="en-US" sz="2400" dirty="0"/>
          </a:p>
          <a:p>
            <a:pPr algn="ctr"/>
            <a:r>
              <a:rPr lang="en-US" sz="2400" dirty="0" err="1"/>
              <a:t>Dr</a:t>
            </a:r>
            <a:r>
              <a:rPr lang="en-US" sz="2400" dirty="0"/>
              <a:t> Botha will contact the family members for the following:</a:t>
            </a:r>
          </a:p>
          <a:p>
            <a:pPr lvl="1" algn="ctr"/>
            <a:r>
              <a:rPr lang="en-US" sz="2200" dirty="0"/>
              <a:t>Permission to proceed with a follow-up visit.</a:t>
            </a:r>
          </a:p>
          <a:p>
            <a:pPr lvl="1" algn="ctr"/>
            <a:r>
              <a:rPr lang="en-US" sz="2200" dirty="0"/>
              <a:t>An estimated quote for the required treatment in totality.</a:t>
            </a:r>
          </a:p>
          <a:p>
            <a:pPr lvl="1" algn="ctr"/>
            <a:endParaRPr lang="en-US" sz="2200" dirty="0"/>
          </a:p>
          <a:p>
            <a:pPr marL="228600" lvl="1" indent="0" algn="ctr">
              <a:buNone/>
            </a:pPr>
            <a:r>
              <a:rPr lang="en-US" sz="2200" dirty="0"/>
              <a:t>Once permission has been obtained, some forms and further information will be sent to the family before the follow-up visit.</a:t>
            </a:r>
          </a:p>
        </p:txBody>
      </p:sp>
    </p:spTree>
    <p:extLst>
      <p:ext uri="{BB962C8B-B14F-4D97-AF65-F5344CB8AC3E}">
        <p14:creationId xmlns:p14="http://schemas.microsoft.com/office/powerpoint/2010/main" val="2069670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B5178E4-DFD7-384C-8830-2A12C9707E9C}"/>
              </a:ext>
            </a:extLst>
          </p:cNvPr>
          <p:cNvSpPr txBox="1">
            <a:spLocks/>
          </p:cNvSpPr>
          <p:nvPr/>
        </p:nvSpPr>
        <p:spPr bwMode="blackWhite">
          <a:xfrm>
            <a:off x="2231136" y="264605"/>
            <a:ext cx="7729728" cy="1188720"/>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US"/>
              <a:t>What about payment?</a:t>
            </a:r>
            <a:endParaRPr lang="en-US" dirty="0"/>
          </a:p>
        </p:txBody>
      </p:sp>
      <p:sp>
        <p:nvSpPr>
          <p:cNvPr id="11" name="Content Placeholder 2">
            <a:extLst>
              <a:ext uri="{FF2B5EF4-FFF2-40B4-BE49-F238E27FC236}">
                <a16:creationId xmlns:a16="http://schemas.microsoft.com/office/drawing/2014/main" id="{302B8A36-A2D1-F643-B373-D3BEA592A860}"/>
              </a:ext>
            </a:extLst>
          </p:cNvPr>
          <p:cNvSpPr txBox="1">
            <a:spLocks/>
          </p:cNvSpPr>
          <p:nvPr/>
        </p:nvSpPr>
        <p:spPr>
          <a:xfrm>
            <a:off x="1000125" y="1714502"/>
            <a:ext cx="9703689" cy="494347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dirty="0"/>
              <a:t>We accept ; cash, debit or credit card, retail cards and EFTs. We are also affiliated with </a:t>
            </a:r>
            <a:r>
              <a:rPr lang="en-US" dirty="0" err="1"/>
              <a:t>MediConnect</a:t>
            </a:r>
            <a:r>
              <a:rPr lang="en-US" dirty="0"/>
              <a:t> where patients may take out loans.</a:t>
            </a:r>
          </a:p>
          <a:p>
            <a:r>
              <a:rPr lang="en-US" dirty="0"/>
              <a:t>Patients who would like to claim from medical aid will be provided with all of the information necessary to do so (we do not claim on the patient’s behalf).</a:t>
            </a:r>
          </a:p>
          <a:p>
            <a:endParaRPr lang="en-US" dirty="0"/>
          </a:p>
          <a:p>
            <a:r>
              <a:rPr lang="en-US" dirty="0"/>
              <a:t>The initial visit for cleanings and consultations (and x-rays if necessary) will be a set fee per patient. Patients or loved ones are therefore required to pay this fee either before or on the day of treatment.</a:t>
            </a:r>
          </a:p>
          <a:p>
            <a:endParaRPr lang="en-US" dirty="0"/>
          </a:p>
          <a:p>
            <a:r>
              <a:rPr lang="en-US" dirty="0"/>
              <a:t>Patients who require further treatment; quotes will be generated and </a:t>
            </a:r>
            <a:r>
              <a:rPr lang="en-US" dirty="0" err="1"/>
              <a:t>Dr</a:t>
            </a:r>
            <a:r>
              <a:rPr lang="en-US" dirty="0"/>
              <a:t> Botha will return on a pre-determined date in order to continue with the treatment.  Invoices will be sent after each additional visit, to be paid before the next visit. </a:t>
            </a:r>
          </a:p>
        </p:txBody>
      </p:sp>
    </p:spTree>
    <p:extLst>
      <p:ext uri="{BB962C8B-B14F-4D97-AF65-F5344CB8AC3E}">
        <p14:creationId xmlns:p14="http://schemas.microsoft.com/office/powerpoint/2010/main" val="2089313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7ABC1-CF46-7941-A71F-1045E82E3FF9}"/>
              </a:ext>
            </a:extLst>
          </p:cNvPr>
          <p:cNvSpPr>
            <a:spLocks noGrp="1"/>
          </p:cNvSpPr>
          <p:nvPr>
            <p:ph type="title"/>
          </p:nvPr>
        </p:nvSpPr>
        <p:spPr>
          <a:xfrm>
            <a:off x="2145411" y="393192"/>
            <a:ext cx="7729728" cy="1188720"/>
          </a:xfrm>
        </p:spPr>
        <p:txBody>
          <a:bodyPr/>
          <a:lstStyle/>
          <a:p>
            <a:r>
              <a:rPr lang="en-US" dirty="0"/>
              <a:t>Still a little unsure? No problem</a:t>
            </a:r>
          </a:p>
        </p:txBody>
      </p:sp>
      <p:sp>
        <p:nvSpPr>
          <p:cNvPr id="3" name="Content Placeholder 2">
            <a:extLst>
              <a:ext uri="{FF2B5EF4-FFF2-40B4-BE49-F238E27FC236}">
                <a16:creationId xmlns:a16="http://schemas.microsoft.com/office/drawing/2014/main" id="{1CEE900A-F0F7-354A-97CB-6E1393472C54}"/>
              </a:ext>
            </a:extLst>
          </p:cNvPr>
          <p:cNvSpPr>
            <a:spLocks noGrp="1"/>
          </p:cNvSpPr>
          <p:nvPr>
            <p:ph idx="1"/>
          </p:nvPr>
        </p:nvSpPr>
        <p:spPr>
          <a:xfrm>
            <a:off x="300037" y="1723645"/>
            <a:ext cx="11672888" cy="3101983"/>
          </a:xfrm>
        </p:spPr>
        <p:txBody>
          <a:bodyPr>
            <a:normAutofit/>
          </a:bodyPr>
          <a:lstStyle/>
          <a:p>
            <a:r>
              <a:rPr lang="en-US" sz="2400" dirty="0"/>
              <a:t>You are more than welcome to contact me! Let’s get together, chat over e-mail or set up a phone call.</a:t>
            </a:r>
          </a:p>
          <a:p>
            <a:r>
              <a:rPr lang="en-US" sz="2400" dirty="0"/>
              <a:t>All information is also available on the website </a:t>
            </a:r>
            <a:r>
              <a:rPr lang="en-US" sz="2400" dirty="0" err="1"/>
              <a:t>www.ivoridentistry.com</a:t>
            </a:r>
            <a:endParaRPr lang="en-US" sz="2400" dirty="0"/>
          </a:p>
          <a:p>
            <a:r>
              <a:rPr lang="en-US" sz="2400" dirty="0"/>
              <a:t>My door is always open, just organize a time to come and see me or for me to come and see you.</a:t>
            </a:r>
          </a:p>
          <a:p>
            <a:r>
              <a:rPr lang="en-US" sz="2400" dirty="0"/>
              <a:t>Loved ones are of course welcome to join at the appointment to!</a:t>
            </a:r>
          </a:p>
        </p:txBody>
      </p:sp>
      <p:pic>
        <p:nvPicPr>
          <p:cNvPr id="5" name="Picture 4">
            <a:extLst>
              <a:ext uri="{FF2B5EF4-FFF2-40B4-BE49-F238E27FC236}">
                <a16:creationId xmlns:a16="http://schemas.microsoft.com/office/drawing/2014/main" id="{FA132367-F347-6446-B589-FABDD32C3A8D}"/>
              </a:ext>
            </a:extLst>
          </p:cNvPr>
          <p:cNvPicPr>
            <a:picLocks noChangeAspect="1"/>
          </p:cNvPicPr>
          <p:nvPr/>
        </p:nvPicPr>
        <p:blipFill>
          <a:blip r:embed="rId2"/>
          <a:stretch>
            <a:fillRect/>
          </a:stretch>
        </p:blipFill>
        <p:spPr>
          <a:xfrm>
            <a:off x="1065323" y="4400432"/>
            <a:ext cx="10142316" cy="2334006"/>
          </a:xfrm>
          <a:prstGeom prst="rect">
            <a:avLst/>
          </a:prstGeom>
        </p:spPr>
      </p:pic>
    </p:spTree>
    <p:extLst>
      <p:ext uri="{BB962C8B-B14F-4D97-AF65-F5344CB8AC3E}">
        <p14:creationId xmlns:p14="http://schemas.microsoft.com/office/powerpoint/2010/main" val="2052681119"/>
      </p:ext>
    </p:extLst>
  </p:cSld>
  <p:clrMapOvr>
    <a:masterClrMapping/>
  </p:clrMapOvr>
</p:sld>
</file>

<file path=ppt/theme/theme1.xml><?xml version="1.0" encoding="utf-8"?>
<a:theme xmlns:a="http://schemas.openxmlformats.org/drawingml/2006/main" name="Parcel">
  <a:themeElements>
    <a:clrScheme name="Custom 2">
      <a:dk1>
        <a:srgbClr val="000000"/>
      </a:dk1>
      <a:lt1>
        <a:srgbClr val="FFFFFF"/>
      </a:lt1>
      <a:dk2>
        <a:srgbClr val="4A5356"/>
      </a:dk2>
      <a:lt2>
        <a:srgbClr val="455991"/>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364476"/>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{CA8300F6-A783-D443-AFD1-A81A3BA78DCC}tf10001120</Template>
  <TotalTime>22337</TotalTime>
  <Words>647</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Gill Sans MT</vt:lpstr>
      <vt:lpstr>Parcel</vt:lpstr>
      <vt:lpstr>PowerPoint Presentation</vt:lpstr>
      <vt:lpstr>PLEASE VISIT OUR BEAUTIFUL WEBSITE</vt:lpstr>
      <vt:lpstr>Information package for family members and patients</vt:lpstr>
      <vt:lpstr>dr botha’s journey to frail care centres and retirement villages</vt:lpstr>
      <vt:lpstr>FIRST THINGS FIRST</vt:lpstr>
      <vt:lpstr>On the day of treatment?</vt:lpstr>
      <vt:lpstr>HOW DOES IT WORK for patients that cannot give consent?</vt:lpstr>
      <vt:lpstr>PowerPoint Presentation</vt:lpstr>
      <vt:lpstr>Still a little unsure? No problem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Daniella Botha</dc:creator>
  <cp:lastModifiedBy>Wilma Swart</cp:lastModifiedBy>
  <cp:revision>29</cp:revision>
  <dcterms:created xsi:type="dcterms:W3CDTF">2019-09-15T06:46:57Z</dcterms:created>
  <dcterms:modified xsi:type="dcterms:W3CDTF">2020-01-06T07:11:43Z</dcterms:modified>
</cp:coreProperties>
</file>